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5" r:id="rId1"/>
  </p:sldMasterIdLst>
  <p:notesMasterIdLst>
    <p:notesMasterId r:id="rId14"/>
  </p:notesMasterIdLst>
  <p:sldIdLst>
    <p:sldId id="256" r:id="rId2"/>
    <p:sldId id="272" r:id="rId3"/>
    <p:sldId id="258" r:id="rId4"/>
    <p:sldId id="266" r:id="rId5"/>
    <p:sldId id="263" r:id="rId6"/>
    <p:sldId id="260" r:id="rId7"/>
    <p:sldId id="269" r:id="rId8"/>
    <p:sldId id="265" r:id="rId9"/>
    <p:sldId id="273" r:id="rId10"/>
    <p:sldId id="267" r:id="rId11"/>
    <p:sldId id="271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14"/>
    <p:restoredTop sz="86385"/>
  </p:normalViewPr>
  <p:slideViewPr>
    <p:cSldViewPr snapToGrid="0" snapToObjects="1">
      <p:cViewPr varScale="1">
        <p:scale>
          <a:sx n="101" d="100"/>
          <a:sy n="101" d="100"/>
        </p:scale>
        <p:origin x="216" y="256"/>
      </p:cViewPr>
      <p:guideLst/>
    </p:cSldViewPr>
  </p:slideViewPr>
  <p:outlineViewPr>
    <p:cViewPr>
      <p:scale>
        <a:sx n="33" d="100"/>
        <a:sy n="33" d="100"/>
      </p:scale>
      <p:origin x="0" y="-1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45" d="100"/>
        <a:sy n="14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740EC7-AE32-5A44-8E22-B6CE6B14CABA}" type="datetimeFigureOut">
              <a:rPr lang="en-US" smtClean="0"/>
              <a:t>7/14/18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4CE8FB-48F8-1B48-9ADB-89C60540B3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035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(1) </a:t>
            </a:r>
            <a:r>
              <a:rPr lang="en-US" sz="1200" b="1" dirty="0"/>
              <a:t>Lexical CNN Geocoder</a:t>
            </a:r>
            <a:r>
              <a:rPr lang="en-US" sz="1200" dirty="0"/>
              <a:t> outperforming existing systems by </a:t>
            </a:r>
            <a:r>
              <a:rPr lang="en-US" sz="1200" dirty="0" err="1"/>
              <a:t>analysing</a:t>
            </a:r>
            <a:r>
              <a:rPr lang="en-US" sz="1200" dirty="0"/>
              <a:t> only the textual context;</a:t>
            </a:r>
          </a:p>
          <a:p>
            <a:r>
              <a:rPr lang="en-US" sz="1200" dirty="0"/>
              <a:t>(2) </a:t>
            </a:r>
            <a:r>
              <a:rPr lang="en-US" sz="1200" b="1" dirty="0" err="1"/>
              <a:t>MapVec</a:t>
            </a:r>
            <a:r>
              <a:rPr lang="en-US" sz="1200" dirty="0"/>
              <a:t>, a geographic representation of locations using a sparse, probabilistic vector to extract and isolate spatial features; </a:t>
            </a:r>
          </a:p>
          <a:p>
            <a:r>
              <a:rPr lang="en-US" sz="1200" dirty="0"/>
              <a:t>(3) </a:t>
            </a:r>
            <a:r>
              <a:rPr lang="en-US" sz="1200" b="1" dirty="0" err="1"/>
              <a:t>CamCoder</a:t>
            </a:r>
            <a:r>
              <a:rPr lang="en-US" sz="1200" dirty="0"/>
              <a:t>, a novel geocoder that exploits both lexical and geographic knowledge producing SOTA results across multiple datasets;</a:t>
            </a:r>
          </a:p>
          <a:p>
            <a:r>
              <a:rPr lang="en-US" sz="1200" dirty="0"/>
              <a:t>(4) </a:t>
            </a:r>
            <a:r>
              <a:rPr lang="en-US" sz="1200" b="1" dirty="0" err="1"/>
              <a:t>GeoVirus</a:t>
            </a:r>
            <a:r>
              <a:rPr lang="en-US" sz="1200" dirty="0"/>
              <a:t>, an open-source dataset for the evaluation of geoparsing (Location Recognition and Disambiguation) of news events covering global disease outbreaks and epidemics.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4CE8FB-48F8-1B48-9ADB-89C60540B36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898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smtClean="0"/>
              <a:pPr/>
              <a:t>7/14/18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488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087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7/14/18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022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53157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6190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7/14/18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08151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7/14/18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1853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663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7/14/18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386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7/14/18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10069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7/14/18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8809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7/14/18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231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1D48E-1AEC-9B46-B7F4-4EB15961E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2303" y="2162809"/>
            <a:ext cx="8679915" cy="2014391"/>
          </a:xfrm>
        </p:spPr>
        <p:txBody>
          <a:bodyPr>
            <a:noAutofit/>
          </a:bodyPr>
          <a:lstStyle/>
          <a:p>
            <a:r>
              <a:rPr lang="en-US" sz="4800" dirty="0">
                <a:latin typeface="+mn-lt"/>
              </a:rPr>
              <a:t>Which Melbourne?</a:t>
            </a:r>
            <a:br>
              <a:rPr lang="en-US" sz="4800" dirty="0">
                <a:latin typeface="+mn-lt"/>
              </a:rPr>
            </a:br>
            <a:r>
              <a:rPr lang="en-US" sz="4800" dirty="0">
                <a:latin typeface="+mn-lt"/>
              </a:rPr>
              <a:t>Augmenting Geocoding with Maps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89164F-C427-8B4B-B22B-8E609D926A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7" y="4278799"/>
            <a:ext cx="8673427" cy="1322587"/>
          </a:xfrm>
        </p:spPr>
        <p:txBody>
          <a:bodyPr>
            <a:normAutofit/>
          </a:bodyPr>
          <a:lstStyle/>
          <a:p>
            <a:r>
              <a:rPr lang="en-US" sz="3200" dirty="0"/>
              <a:t>Milan Gritta, Mohammad Taher </a:t>
            </a:r>
            <a:r>
              <a:rPr lang="en-US" sz="3200" dirty="0" err="1"/>
              <a:t>Pilehvar</a:t>
            </a:r>
            <a:r>
              <a:rPr lang="en-US" sz="3200" dirty="0"/>
              <a:t>, Nigel Collier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E70FA3-048F-6E4E-972D-8A3BA0101FFC}"/>
              </a:ext>
            </a:extLst>
          </p:cNvPr>
          <p:cNvSpPr txBox="1"/>
          <p:nvPr/>
        </p:nvSpPr>
        <p:spPr>
          <a:xfrm>
            <a:off x="1957637" y="1341990"/>
            <a:ext cx="8276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Language Technology Lab, University of Cambridge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6C1D03-D717-2642-995F-D6041F3E5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9044" y="5892183"/>
            <a:ext cx="3562067" cy="73467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652C969-B81B-FF49-91CA-D7B3CED03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20" y="272048"/>
            <a:ext cx="988759" cy="98875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BAAEBBA-92EB-D24E-B366-C899DE224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6660" y="272047"/>
            <a:ext cx="988759" cy="9887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4B6F88A-6251-4849-9420-8A0F450E6C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644" y="6123708"/>
            <a:ext cx="900518" cy="59974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DC84C55-5455-CD41-98A1-C7147A61D2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88993" y="6095593"/>
            <a:ext cx="1023735" cy="651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775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B195F-51B9-3C40-9FDC-6E4413C74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700" dirty="0">
                <a:latin typeface="+mn-lt"/>
              </a:rPr>
              <a:t>Summary of Contributions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685ABAC-F952-CF4E-B69B-C9F07F29C12B}"/>
              </a:ext>
            </a:extLst>
          </p:cNvPr>
          <p:cNvGrpSpPr/>
          <p:nvPr/>
        </p:nvGrpSpPr>
        <p:grpSpPr>
          <a:xfrm>
            <a:off x="5091112" y="4213748"/>
            <a:ext cx="7039624" cy="2410411"/>
            <a:chOff x="5091112" y="4213748"/>
            <a:chExt cx="7039624" cy="2410411"/>
          </a:xfrm>
        </p:grpSpPr>
        <p:pic>
          <p:nvPicPr>
            <p:cNvPr id="7" name="Content Placeholder 7">
              <a:extLst>
                <a:ext uri="{FF2B5EF4-FFF2-40B4-BE49-F238E27FC236}">
                  <a16:creationId xmlns:a16="http://schemas.microsoft.com/office/drawing/2014/main" id="{ACB6934A-09CD-9347-9A65-E8C5946775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091112" y="4213748"/>
              <a:ext cx="6830805" cy="2410411"/>
            </a:xfrm>
            <a:prstGeom prst="rect">
              <a:avLst/>
            </a:prstGeom>
          </p:spPr>
        </p:pic>
        <p:sp>
          <p:nvSpPr>
            <p:cNvPr id="17" name="Title 1">
              <a:extLst>
                <a:ext uri="{FF2B5EF4-FFF2-40B4-BE49-F238E27FC236}">
                  <a16:creationId xmlns:a16="http://schemas.microsoft.com/office/drawing/2014/main" id="{ED28FAAB-F089-0B45-A9A5-79EBBFEFD308}"/>
                </a:ext>
              </a:extLst>
            </p:cNvPr>
            <p:cNvSpPr txBox="1">
              <a:spLocks/>
            </p:cNvSpPr>
            <p:nvPr/>
          </p:nvSpPr>
          <p:spPr>
            <a:xfrm>
              <a:off x="8099648" y="5593851"/>
              <a:ext cx="4031088" cy="925978"/>
            </a:xfrm>
            <a:prstGeom prst="rect">
              <a:avLst/>
            </a:prstGeom>
          </p:spPr>
          <p:txBody>
            <a:bodyPr vert="horz" lIns="228600" tIns="228600" rIns="228600" bIns="228600" rtlCol="0" anchor="ctr">
              <a:noAutofit/>
            </a:bodyPr>
            <a:lstStyle>
              <a:lvl1pPr algn="ctr" defTabSz="914400" rtl="0" eaLnBrk="1" latinLnBrk="0" hangingPunct="1">
                <a:lnSpc>
                  <a:spcPct val="85000"/>
                </a:lnSpc>
                <a:spcBef>
                  <a:spcPct val="0"/>
                </a:spcBef>
                <a:buNone/>
                <a:defRPr sz="4000" b="0" i="0" kern="1200" cap="none" spc="-150">
                  <a:solidFill>
                    <a:srgbClr val="FFFEFF"/>
                  </a:solidFill>
                  <a:effectLst/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>
                  <a:solidFill>
                    <a:srgbClr val="FF0000"/>
                  </a:solidFill>
                  <a:latin typeface="+mn-lt"/>
                </a:rPr>
                <a:t>Lexical CNN Geocoder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CE80CC2-D9EE-CF40-8DE9-7DAD110CF30C}"/>
              </a:ext>
            </a:extLst>
          </p:cNvPr>
          <p:cNvGrpSpPr/>
          <p:nvPr/>
        </p:nvGrpSpPr>
        <p:grpSpPr>
          <a:xfrm>
            <a:off x="5160938" y="399246"/>
            <a:ext cx="6760980" cy="3636674"/>
            <a:chOff x="7328079" y="663307"/>
            <a:chExt cx="4540993" cy="242523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F835580-01FB-6B44-AD16-910B68016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17745" y="663307"/>
              <a:ext cx="4351327" cy="2293334"/>
            </a:xfrm>
            <a:prstGeom prst="rect">
              <a:avLst/>
            </a:prstGeom>
          </p:spPr>
        </p:pic>
        <p:sp>
          <p:nvSpPr>
            <p:cNvPr id="13" name="Title 1">
              <a:extLst>
                <a:ext uri="{FF2B5EF4-FFF2-40B4-BE49-F238E27FC236}">
                  <a16:creationId xmlns:a16="http://schemas.microsoft.com/office/drawing/2014/main" id="{2A793C40-988F-CA46-96B9-7384F5EB5934}"/>
                </a:ext>
              </a:extLst>
            </p:cNvPr>
            <p:cNvSpPr txBox="1">
              <a:spLocks/>
            </p:cNvSpPr>
            <p:nvPr/>
          </p:nvSpPr>
          <p:spPr>
            <a:xfrm>
              <a:off x="7328079" y="2162560"/>
              <a:ext cx="4031088" cy="925978"/>
            </a:xfrm>
            <a:prstGeom prst="rect">
              <a:avLst/>
            </a:prstGeom>
          </p:spPr>
          <p:txBody>
            <a:bodyPr vert="horz" lIns="228600" tIns="228600" rIns="228600" bIns="228600" rtlCol="0" anchor="ctr">
              <a:noAutofit/>
            </a:bodyPr>
            <a:lstStyle>
              <a:lvl1pPr algn="ctr" defTabSz="914400" rtl="0" eaLnBrk="1" latinLnBrk="0" hangingPunct="1">
                <a:lnSpc>
                  <a:spcPct val="85000"/>
                </a:lnSpc>
                <a:spcBef>
                  <a:spcPct val="0"/>
                </a:spcBef>
                <a:buNone/>
                <a:defRPr sz="4000" b="0" i="0" kern="1200" cap="none" spc="-150">
                  <a:solidFill>
                    <a:srgbClr val="FFFEFF"/>
                  </a:solidFill>
                  <a:effectLst/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>
                  <a:solidFill>
                    <a:srgbClr val="FF0000"/>
                  </a:solidFill>
                  <a:latin typeface="+mn-lt"/>
                </a:rPr>
                <a:t>The Map Vector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4F46BF68-C30C-0647-A2C7-71DEA8172853}"/>
              </a:ext>
            </a:extLst>
          </p:cNvPr>
          <p:cNvGrpSpPr/>
          <p:nvPr/>
        </p:nvGrpSpPr>
        <p:grpSpPr>
          <a:xfrm>
            <a:off x="275824" y="1610688"/>
            <a:ext cx="5461851" cy="3680499"/>
            <a:chOff x="409176" y="1559173"/>
            <a:chExt cx="5461851" cy="36804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B5546AF-C8D4-DC47-8E23-70EFD565F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09176" y="1559173"/>
              <a:ext cx="4885114" cy="3553740"/>
            </a:xfrm>
            <a:prstGeom prst="rect">
              <a:avLst/>
            </a:prstGeom>
          </p:spPr>
        </p:pic>
        <p:sp>
          <p:nvSpPr>
            <p:cNvPr id="18" name="Title 1">
              <a:extLst>
                <a:ext uri="{FF2B5EF4-FFF2-40B4-BE49-F238E27FC236}">
                  <a16:creationId xmlns:a16="http://schemas.microsoft.com/office/drawing/2014/main" id="{8D7FE214-7874-104F-B116-E649439479C6}"/>
                </a:ext>
              </a:extLst>
            </p:cNvPr>
            <p:cNvSpPr txBox="1">
              <a:spLocks/>
            </p:cNvSpPr>
            <p:nvPr/>
          </p:nvSpPr>
          <p:spPr>
            <a:xfrm>
              <a:off x="1839939" y="4313694"/>
              <a:ext cx="4031088" cy="925978"/>
            </a:xfrm>
            <a:prstGeom prst="rect">
              <a:avLst/>
            </a:prstGeom>
          </p:spPr>
          <p:txBody>
            <a:bodyPr vert="horz" lIns="228600" tIns="228600" rIns="228600" bIns="228600" rtlCol="0" anchor="ctr">
              <a:noAutofit/>
            </a:bodyPr>
            <a:lstStyle>
              <a:lvl1pPr algn="ctr" defTabSz="914400" rtl="0" eaLnBrk="1" latinLnBrk="0" hangingPunct="1">
                <a:lnSpc>
                  <a:spcPct val="85000"/>
                </a:lnSpc>
                <a:spcBef>
                  <a:spcPct val="0"/>
                </a:spcBef>
                <a:buNone/>
                <a:defRPr sz="4000" b="0" i="0" kern="1200" cap="none" spc="-150">
                  <a:solidFill>
                    <a:srgbClr val="FFFEFF"/>
                  </a:solidFill>
                  <a:effectLst/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 err="1">
                  <a:solidFill>
                    <a:srgbClr val="FF0000"/>
                  </a:solidFill>
                  <a:latin typeface="+mn-lt"/>
                </a:rPr>
                <a:t>CamCoder</a:t>
              </a:r>
              <a:endParaRPr lang="en-US" dirty="0">
                <a:solidFill>
                  <a:srgbClr val="FF0000"/>
                </a:solidFill>
                <a:latin typeface="+mn-lt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71135F2-716B-344F-9949-9AF6E6D6F7A2}"/>
              </a:ext>
            </a:extLst>
          </p:cNvPr>
          <p:cNvGrpSpPr/>
          <p:nvPr/>
        </p:nvGrpSpPr>
        <p:grpSpPr>
          <a:xfrm>
            <a:off x="2881842" y="804406"/>
            <a:ext cx="4031088" cy="2977166"/>
            <a:chOff x="4068560" y="956250"/>
            <a:chExt cx="4031088" cy="2977166"/>
          </a:xfrm>
          <a:solidFill>
            <a:schemeClr val="bg1"/>
          </a:solidFill>
        </p:grpSpPr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A18B3AB7-47F2-E94A-BA32-69DF22256E96}"/>
                </a:ext>
              </a:extLst>
            </p:cNvPr>
            <p:cNvSpPr txBox="1">
              <a:spLocks/>
            </p:cNvSpPr>
            <p:nvPr/>
          </p:nvSpPr>
          <p:spPr>
            <a:xfrm>
              <a:off x="4068560" y="956250"/>
              <a:ext cx="4031088" cy="92597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lIns="228600" tIns="228600" rIns="228600" bIns="228600" rtlCol="0" anchor="ctr">
              <a:noAutofit/>
            </a:bodyPr>
            <a:lstStyle>
              <a:lvl1pPr algn="ctr" defTabSz="914400" rtl="0" eaLnBrk="1" latinLnBrk="0" hangingPunct="1">
                <a:lnSpc>
                  <a:spcPct val="85000"/>
                </a:lnSpc>
                <a:spcBef>
                  <a:spcPct val="0"/>
                </a:spcBef>
                <a:buNone/>
                <a:defRPr sz="4000" b="0" i="0" kern="1200" cap="none" spc="-150">
                  <a:solidFill>
                    <a:srgbClr val="FFFEFF"/>
                  </a:solidFill>
                  <a:effectLst/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dirty="0" err="1">
                  <a:solidFill>
                    <a:srgbClr val="FF0000"/>
                  </a:solidFill>
                  <a:latin typeface="+mn-lt"/>
                </a:rPr>
                <a:t>GeoVirus.xml</a:t>
              </a:r>
              <a:endParaRPr lang="en-US" dirty="0">
                <a:solidFill>
                  <a:srgbClr val="FF0000"/>
                </a:solidFill>
                <a:latin typeface="+mn-lt"/>
              </a:endParaRPr>
            </a:p>
          </p:txBody>
        </p:sp>
        <p:pic>
          <p:nvPicPr>
            <p:cNvPr id="8" name="Content Placeholder 5">
              <a:extLst>
                <a:ext uri="{FF2B5EF4-FFF2-40B4-BE49-F238E27FC236}">
                  <a16:creationId xmlns:a16="http://schemas.microsoft.com/office/drawing/2014/main" id="{E0D0C057-4353-5B4C-8A14-6DC72F2A8BA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20465" y="1740251"/>
              <a:ext cx="2927278" cy="2193165"/>
            </a:xfrm>
            <a:prstGeom prst="rect">
              <a:avLst/>
            </a:prstGeom>
            <a:grp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49691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62A2E62-169A-2545-A67A-F809F78D8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90" r="24270"/>
          <a:stretch/>
        </p:blipFill>
        <p:spPr>
          <a:xfrm>
            <a:off x="4600576" y="877571"/>
            <a:ext cx="7593732" cy="22133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5A0853A-43A0-5B43-A49D-4E4A432CD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8631" y="2158262"/>
            <a:ext cx="3501197" cy="2492929"/>
          </a:xfrm>
        </p:spPr>
        <p:txBody>
          <a:bodyPr/>
          <a:lstStyle/>
          <a:p>
            <a:r>
              <a:rPr lang="en-US" dirty="0">
                <a:latin typeface="+mn-lt"/>
              </a:rPr>
              <a:t>Money enables much Scientific Research.</a:t>
            </a:r>
            <a:br>
              <a:rPr lang="en-US" dirty="0">
                <a:latin typeface="+mn-lt"/>
              </a:rPr>
            </a:b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Thank You!</a:t>
            </a:r>
            <a:endParaRPr lang="en-US" sz="3600" dirty="0">
              <a:latin typeface="+mn-lt"/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9A15BE1-33B4-F547-A5DB-73FA6CDF1907}"/>
              </a:ext>
            </a:extLst>
          </p:cNvPr>
          <p:cNvSpPr txBox="1">
            <a:spLocks/>
          </p:cNvSpPr>
          <p:nvPr/>
        </p:nvSpPr>
        <p:spPr>
          <a:xfrm>
            <a:off x="5827254" y="519775"/>
            <a:ext cx="4934834" cy="561393"/>
          </a:xfrm>
          <a:prstGeom prst="rect">
            <a:avLst/>
          </a:prstGeom>
          <a:noFill/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3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err="1">
                <a:solidFill>
                  <a:srgbClr val="FF0000"/>
                </a:solidFill>
              </a:rPr>
              <a:t>www.DREAM-CDT.ac.uk</a:t>
            </a:r>
            <a:endParaRPr lang="en-US" sz="2800" dirty="0">
              <a:solidFill>
                <a:srgbClr val="FF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491B07-04DF-144F-BA9C-1E2A21297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4429" y="3584841"/>
            <a:ext cx="2979939" cy="2473911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1344A334-DB2C-094D-9137-55BA5CFD74AE}"/>
              </a:ext>
            </a:extLst>
          </p:cNvPr>
          <p:cNvSpPr txBox="1">
            <a:spLocks/>
          </p:cNvSpPr>
          <p:nvPr/>
        </p:nvSpPr>
        <p:spPr>
          <a:xfrm>
            <a:off x="7806981" y="6061065"/>
            <a:ext cx="4934834" cy="561393"/>
          </a:xfrm>
          <a:prstGeom prst="rect">
            <a:avLst/>
          </a:prstGeom>
          <a:noFill/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3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>
                <a:solidFill>
                  <a:srgbClr val="FF0000"/>
                </a:solidFill>
              </a:rPr>
              <a:t>https://</a:t>
            </a:r>
            <a:r>
              <a:rPr lang="en-US" sz="2000" dirty="0" err="1">
                <a:solidFill>
                  <a:srgbClr val="FF0000"/>
                </a:solidFill>
              </a:rPr>
              <a:t>ESRC.ukri.org</a:t>
            </a:r>
            <a:r>
              <a:rPr lang="en-US" sz="2000" dirty="0">
                <a:solidFill>
                  <a:srgbClr val="FF0000"/>
                </a:solidFill>
              </a:rPr>
              <a:t>/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BD0E9B2-631B-E140-A445-42FF149791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4972" y="3626528"/>
            <a:ext cx="3295446" cy="2367152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CCFF3858-E75E-E04C-ABCB-3BC19B2929B5}"/>
              </a:ext>
            </a:extLst>
          </p:cNvPr>
          <p:cNvSpPr txBox="1">
            <a:spLocks/>
          </p:cNvSpPr>
          <p:nvPr/>
        </p:nvSpPr>
        <p:spPr>
          <a:xfrm>
            <a:off x="4005278" y="5969990"/>
            <a:ext cx="4934834" cy="561393"/>
          </a:xfrm>
          <a:prstGeom prst="rect">
            <a:avLst/>
          </a:prstGeom>
          <a:noFill/>
          <a:ln w="9525" cap="sq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3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>
                <a:solidFill>
                  <a:srgbClr val="FF0000"/>
                </a:solidFill>
              </a:rPr>
              <a:t>www.NERC.ac.uk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933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2E3E4-342E-E749-A899-DD6CA7D991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9236" y="2108200"/>
            <a:ext cx="8679915" cy="2349500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</a:rPr>
              <a:t>THANK YOU and </a:t>
            </a: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CHECK OUT THE PAPER.</a:t>
            </a:r>
            <a:br>
              <a:rPr lang="en-US" dirty="0">
                <a:latin typeface="+mn-lt"/>
              </a:rPr>
            </a:br>
            <a:r>
              <a:rPr lang="en-GB" sz="4400" dirty="0">
                <a:solidFill>
                  <a:srgbClr val="FFFF00"/>
                </a:solidFill>
                <a:latin typeface="+mn-lt"/>
              </a:rPr>
              <a:t>https://</a:t>
            </a:r>
            <a:r>
              <a:rPr lang="en-GB" sz="4400" dirty="0" err="1">
                <a:solidFill>
                  <a:srgbClr val="FFFF00"/>
                </a:solidFill>
                <a:latin typeface="+mn-lt"/>
              </a:rPr>
              <a:t>github.com</a:t>
            </a:r>
            <a:r>
              <a:rPr lang="en-GB" sz="4400" dirty="0">
                <a:solidFill>
                  <a:srgbClr val="FFFF00"/>
                </a:solidFill>
                <a:latin typeface="+mn-lt"/>
              </a:rPr>
              <a:t>/</a:t>
            </a:r>
            <a:r>
              <a:rPr lang="en-GB" sz="4400" dirty="0" err="1">
                <a:solidFill>
                  <a:srgbClr val="FFFF00"/>
                </a:solidFill>
                <a:latin typeface="+mn-lt"/>
              </a:rPr>
              <a:t>milangritta</a:t>
            </a:r>
            <a:endParaRPr lang="en-US" dirty="0">
              <a:solidFill>
                <a:srgbClr val="FFFF00"/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FAECAF-BF0A-744D-AC24-18D67DB9E1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9236" y="4762245"/>
            <a:ext cx="8673427" cy="1322587"/>
          </a:xfrm>
        </p:spPr>
        <p:txBody>
          <a:bodyPr>
            <a:normAutofit/>
          </a:bodyPr>
          <a:lstStyle/>
          <a:p>
            <a:r>
              <a:rPr lang="en-US" sz="3200" dirty="0"/>
              <a:t>Questions?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CE2FE6-1920-4C42-B1FE-5716C1A5CD6C}"/>
              </a:ext>
            </a:extLst>
          </p:cNvPr>
          <p:cNvSpPr txBox="1"/>
          <p:nvPr/>
        </p:nvSpPr>
        <p:spPr>
          <a:xfrm>
            <a:off x="1957637" y="1341990"/>
            <a:ext cx="8276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Language Technology Lab, University of Cambridge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E630A7-92E5-2340-92FC-CAC7E9BE1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4722" y="5920342"/>
            <a:ext cx="3182453" cy="6563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A126FC1-A871-464E-896B-011C611C3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475" y="218363"/>
            <a:ext cx="904295" cy="90429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83D90DE-6E3A-B94D-A4C4-237B74B6A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563" y="218363"/>
            <a:ext cx="904295" cy="9042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C125B6-5FC8-3A42-B6CD-9AE7C7CE6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644" y="6181976"/>
            <a:ext cx="813029" cy="54147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B3A8BCD-29AE-3647-9D5F-EFA378AACA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24737" y="6181975"/>
            <a:ext cx="887991" cy="565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203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E7E1F-7A39-0E4C-B625-43FCAC4824D6}"/>
              </a:ext>
            </a:extLst>
          </p:cNvPr>
          <p:cNvSpPr txBox="1">
            <a:spLocks/>
          </p:cNvSpPr>
          <p:nvPr/>
        </p:nvSpPr>
        <p:spPr>
          <a:xfrm>
            <a:off x="4524962" y="82362"/>
            <a:ext cx="7287491" cy="1869649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+mn-lt"/>
              </a:rPr>
              <a:t>GOAL: Geolocation of text.</a:t>
            </a:r>
          </a:p>
          <a:p>
            <a:endParaRPr lang="en-US" sz="2400" dirty="0">
              <a:latin typeface="+mn-lt"/>
            </a:endParaRPr>
          </a:p>
          <a:p>
            <a:r>
              <a:rPr lang="en-US" sz="3600" dirty="0">
                <a:latin typeface="+mn-lt"/>
              </a:rPr>
              <a:t>Geoparsing Pipeline: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2E2B244F-E195-EA44-89CA-DAEE404F1FCD}"/>
              </a:ext>
            </a:extLst>
          </p:cNvPr>
          <p:cNvGrpSpPr/>
          <p:nvPr/>
        </p:nvGrpSpPr>
        <p:grpSpPr>
          <a:xfrm>
            <a:off x="8047327" y="3354835"/>
            <a:ext cx="4343147" cy="1921226"/>
            <a:chOff x="8047327" y="4543555"/>
            <a:chExt cx="4343147" cy="1921226"/>
          </a:xfrm>
        </p:grpSpPr>
        <p:sp>
          <p:nvSpPr>
            <p:cNvPr id="5" name="Title 1">
              <a:extLst>
                <a:ext uri="{FF2B5EF4-FFF2-40B4-BE49-F238E27FC236}">
                  <a16:creationId xmlns:a16="http://schemas.microsoft.com/office/drawing/2014/main" id="{C2BF64B2-808D-A44A-84BC-160D39E88E7A}"/>
                </a:ext>
              </a:extLst>
            </p:cNvPr>
            <p:cNvSpPr txBox="1">
              <a:spLocks/>
            </p:cNvSpPr>
            <p:nvPr/>
          </p:nvSpPr>
          <p:spPr>
            <a:xfrm>
              <a:off x="8047327" y="4543555"/>
              <a:ext cx="4343147" cy="294076"/>
            </a:xfrm>
            <a:prstGeom prst="rect">
              <a:avLst/>
            </a:prstGeom>
          </p:spPr>
          <p:txBody>
            <a:bodyPr vert="horz" lIns="228600" tIns="228600" rIns="228600" bIns="228600" rtlCol="0" anchor="ctr">
              <a:noAutofit/>
            </a:bodyPr>
            <a:lstStyle>
              <a:lvl1pPr algn="ctr" defTabSz="914400" rtl="0" eaLnBrk="1" latinLnBrk="0" hangingPunct="1">
                <a:lnSpc>
                  <a:spcPct val="85000"/>
                </a:lnSpc>
                <a:spcBef>
                  <a:spcPct val="0"/>
                </a:spcBef>
                <a:buNone/>
                <a:defRPr sz="4000" b="0" i="0" kern="1200" cap="none" spc="-150">
                  <a:solidFill>
                    <a:srgbClr val="FFFEFF"/>
                  </a:solidFill>
                  <a:effectLst/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GB" sz="2400" dirty="0">
                  <a:solidFill>
                    <a:schemeClr val="tx1"/>
                  </a:solidFill>
                  <a:latin typeface="+mn-lt"/>
                </a:rPr>
                <a:t>Document Geocoding</a:t>
              </a:r>
              <a:endParaRPr lang="en-US" sz="2400" dirty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1B7C30F-8F9E-C344-B4D0-E3D59A248B0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43744" y="4837956"/>
              <a:ext cx="3550314" cy="1626825"/>
            </a:xfrm>
            <a:prstGeom prst="rect">
              <a:avLst/>
            </a:prstGeom>
            <a:ln>
              <a:solidFill>
                <a:schemeClr val="bg2"/>
              </a:solidFill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17CDF1B-69D6-0E44-B6C4-C82886725D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50430" y="4930844"/>
              <a:ext cx="551336" cy="509512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7F5E43A-CDAC-4F4B-834E-DB371E26F23C}"/>
              </a:ext>
            </a:extLst>
          </p:cNvPr>
          <p:cNvGrpSpPr/>
          <p:nvPr/>
        </p:nvGrpSpPr>
        <p:grpSpPr>
          <a:xfrm>
            <a:off x="3934695" y="3354834"/>
            <a:ext cx="4659283" cy="1921226"/>
            <a:chOff x="3934695" y="4543554"/>
            <a:chExt cx="4659283" cy="1921226"/>
          </a:xfrm>
        </p:grpSpPr>
        <p:sp>
          <p:nvSpPr>
            <p:cNvPr id="6" name="Title 1">
              <a:extLst>
                <a:ext uri="{FF2B5EF4-FFF2-40B4-BE49-F238E27FC236}">
                  <a16:creationId xmlns:a16="http://schemas.microsoft.com/office/drawing/2014/main" id="{A698A0CF-7697-7640-882C-4ADE47937027}"/>
                </a:ext>
              </a:extLst>
            </p:cNvPr>
            <p:cNvSpPr txBox="1">
              <a:spLocks/>
            </p:cNvSpPr>
            <p:nvPr/>
          </p:nvSpPr>
          <p:spPr>
            <a:xfrm>
              <a:off x="3934695" y="4543554"/>
              <a:ext cx="4659283" cy="294125"/>
            </a:xfrm>
            <a:prstGeom prst="rect">
              <a:avLst/>
            </a:prstGeom>
          </p:spPr>
          <p:txBody>
            <a:bodyPr vert="horz" lIns="228600" tIns="228600" rIns="228600" bIns="228600" rtlCol="0" anchor="ctr">
              <a:noAutofit/>
            </a:bodyPr>
            <a:lstStyle>
              <a:lvl1pPr algn="ctr" defTabSz="914400" rtl="0" eaLnBrk="1" latinLnBrk="0" hangingPunct="1">
                <a:lnSpc>
                  <a:spcPct val="85000"/>
                </a:lnSpc>
                <a:spcBef>
                  <a:spcPct val="0"/>
                </a:spcBef>
                <a:buNone/>
                <a:defRPr sz="4000" b="0" i="0" kern="1200" cap="none" spc="-150">
                  <a:solidFill>
                    <a:srgbClr val="FFFEFF"/>
                  </a:solidFill>
                  <a:effectLst/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GB" sz="2400" dirty="0">
                  <a:solidFill>
                    <a:srgbClr val="FF0000"/>
                  </a:solidFill>
                  <a:latin typeface="+mn-lt"/>
                </a:rPr>
                <a:t>Reference</a:t>
              </a:r>
              <a:r>
                <a:rPr lang="en-GB" sz="2400" dirty="0">
                  <a:solidFill>
                    <a:schemeClr val="tx1"/>
                  </a:solidFill>
                  <a:latin typeface="+mn-lt"/>
                </a:rPr>
                <a:t> </a:t>
              </a:r>
              <a:r>
                <a:rPr lang="en-GB" sz="2400" dirty="0">
                  <a:solidFill>
                    <a:srgbClr val="FF0000"/>
                  </a:solidFill>
                  <a:latin typeface="+mn-lt"/>
                </a:rPr>
                <a:t>Geocoding</a:t>
              </a:r>
              <a:endParaRPr lang="en-US" sz="2400" dirty="0">
                <a:solidFill>
                  <a:srgbClr val="FF0000"/>
                </a:solidFill>
                <a:latin typeface="+mn-lt"/>
              </a:endParaRP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2B9903F9-D2A6-CE4D-8F49-6A4ABEEB3F31}"/>
                </a:ext>
              </a:extLst>
            </p:cNvPr>
            <p:cNvGrpSpPr/>
            <p:nvPr/>
          </p:nvGrpSpPr>
          <p:grpSpPr>
            <a:xfrm>
              <a:off x="4359968" y="4837679"/>
              <a:ext cx="3808740" cy="1627101"/>
              <a:chOff x="4359968" y="4837679"/>
              <a:chExt cx="3808740" cy="1627101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9C0027AE-3E04-5843-BBEC-D9472CA4F6D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359968" y="4837679"/>
                <a:ext cx="3808740" cy="1627101"/>
              </a:xfrm>
              <a:prstGeom prst="rect">
                <a:avLst/>
              </a:prstGeom>
              <a:ln>
                <a:solidFill>
                  <a:schemeClr val="bg2"/>
                </a:solidFill>
              </a:ln>
            </p:spPr>
          </p:pic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B770461F-5963-2B4F-A240-0685F5C1BE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17580" y="5022065"/>
                <a:ext cx="396916" cy="341977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297B3E53-3D2C-E64B-BFA8-73E65AE1FA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790061" y="5066283"/>
                <a:ext cx="407752" cy="351312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034F76DA-14B8-BF4F-B169-CEC6DFA91AA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81676" y="4968512"/>
                <a:ext cx="392672" cy="338320"/>
              </a:xfrm>
              <a:prstGeom prst="rect">
                <a:avLst/>
              </a:prstGeom>
            </p:spPr>
          </p:pic>
        </p:grpSp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2B72958-8ECB-7848-815C-195C0893FB46}"/>
              </a:ext>
            </a:extLst>
          </p:cNvPr>
          <p:cNvSpPr/>
          <p:nvPr/>
        </p:nvSpPr>
        <p:spPr>
          <a:xfrm>
            <a:off x="4524962" y="816844"/>
            <a:ext cx="7287491" cy="2215297"/>
          </a:xfrm>
          <a:prstGeom prst="roundRect">
            <a:avLst/>
          </a:prstGeom>
          <a:noFill/>
          <a:ln w="76200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0010F5C-3338-4A4E-BB21-2B835974AD92}"/>
              </a:ext>
            </a:extLst>
          </p:cNvPr>
          <p:cNvSpPr txBox="1"/>
          <p:nvPr/>
        </p:nvSpPr>
        <p:spPr>
          <a:xfrm>
            <a:off x="0" y="0"/>
            <a:ext cx="4097867" cy="685800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2A2C1B41-2D47-4148-B1A3-C582AEDBA601}"/>
              </a:ext>
            </a:extLst>
          </p:cNvPr>
          <p:cNvSpPr txBox="1">
            <a:spLocks/>
          </p:cNvSpPr>
          <p:nvPr/>
        </p:nvSpPr>
        <p:spPr>
          <a:xfrm>
            <a:off x="184390" y="1879599"/>
            <a:ext cx="3625610" cy="3468634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GB" sz="3800" dirty="0">
                <a:solidFill>
                  <a:schemeClr val="bg1"/>
                </a:solidFill>
                <a:latin typeface="+mn-lt"/>
              </a:rPr>
              <a:t>Incident outside </a:t>
            </a:r>
            <a:r>
              <a:rPr lang="en-GB" sz="3800" u="sng" dirty="0">
                <a:solidFill>
                  <a:srgbClr val="FFFF00"/>
                </a:solidFill>
                <a:latin typeface="+mn-lt"/>
              </a:rPr>
              <a:t>Melbourne</a:t>
            </a:r>
            <a:r>
              <a:rPr lang="en-GB" sz="3800" dirty="0">
                <a:solidFill>
                  <a:schemeClr val="bg1"/>
                </a:solidFill>
                <a:latin typeface="+mn-lt"/>
              </a:rPr>
              <a:t>’s </a:t>
            </a:r>
            <a:r>
              <a:rPr lang="en-GB" sz="3800" u="sng" dirty="0">
                <a:solidFill>
                  <a:srgbClr val="FFFF00"/>
                </a:solidFill>
                <a:latin typeface="+mn-lt"/>
              </a:rPr>
              <a:t>Sully’s Backstreet Bar</a:t>
            </a:r>
            <a:r>
              <a:rPr lang="en-GB" sz="3800" dirty="0">
                <a:solidFill>
                  <a:schemeClr val="bg1"/>
                </a:solidFill>
                <a:latin typeface="+mn-lt"/>
              </a:rPr>
              <a:t>. Suspect taken to the </a:t>
            </a:r>
            <a:r>
              <a:rPr lang="en-GB" sz="3800" u="sng" dirty="0">
                <a:solidFill>
                  <a:srgbClr val="FFFF00"/>
                </a:solidFill>
                <a:latin typeface="+mn-lt"/>
              </a:rPr>
              <a:t>Brevard County Jail</a:t>
            </a:r>
            <a:r>
              <a:rPr lang="en-GB" sz="3800" dirty="0">
                <a:solidFill>
                  <a:schemeClr val="bg1"/>
                </a:solidFill>
                <a:latin typeface="+mn-lt"/>
              </a:rPr>
              <a:t>.</a:t>
            </a:r>
            <a:endParaRPr lang="en-US" sz="3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C90C84D2-4D3E-164E-9610-0E252EB729F2}"/>
              </a:ext>
            </a:extLst>
          </p:cNvPr>
          <p:cNvSpPr txBox="1">
            <a:spLocks/>
          </p:cNvSpPr>
          <p:nvPr/>
        </p:nvSpPr>
        <p:spPr>
          <a:xfrm>
            <a:off x="-1" y="776471"/>
            <a:ext cx="4097867" cy="512916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latin typeface="+mn-lt"/>
              </a:rPr>
              <a:t>BREAKING NEWS!!!</a:t>
            </a:r>
            <a:endParaRPr lang="en-US" dirty="0">
              <a:latin typeface="+mn-lt"/>
            </a:endParaRPr>
          </a:p>
        </p:txBody>
      </p:sp>
      <p:sp>
        <p:nvSpPr>
          <p:cNvPr id="25" name="Right Brace 24">
            <a:extLst>
              <a:ext uri="{FF2B5EF4-FFF2-40B4-BE49-F238E27FC236}">
                <a16:creationId xmlns:a16="http://schemas.microsoft.com/office/drawing/2014/main" id="{A6C94C65-102B-1041-9861-0704C84C54A8}"/>
              </a:ext>
            </a:extLst>
          </p:cNvPr>
          <p:cNvSpPr/>
          <p:nvPr/>
        </p:nvSpPr>
        <p:spPr>
          <a:xfrm>
            <a:off x="3422620" y="291337"/>
            <a:ext cx="748484" cy="6173443"/>
          </a:xfrm>
          <a:prstGeom prst="rightBrace">
            <a:avLst>
              <a:gd name="adj1" fmla="val 45353"/>
              <a:gd name="adj2" fmla="val 24660"/>
            </a:avLst>
          </a:prstGeom>
          <a:noFill/>
          <a:ln w="76200">
            <a:solidFill>
              <a:schemeClr val="bg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ADA8212-6192-F944-831F-E54E0A6BE34F}"/>
              </a:ext>
            </a:extLst>
          </p:cNvPr>
          <p:cNvGrpSpPr/>
          <p:nvPr/>
        </p:nvGrpSpPr>
        <p:grpSpPr>
          <a:xfrm>
            <a:off x="4746731" y="1575333"/>
            <a:ext cx="3300596" cy="1189974"/>
            <a:chOff x="4746731" y="2916453"/>
            <a:chExt cx="3300596" cy="1189974"/>
          </a:xfrm>
        </p:grpSpPr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394F512D-95CE-C945-A47A-DAE12452DA17}"/>
                </a:ext>
              </a:extLst>
            </p:cNvPr>
            <p:cNvSpPr/>
            <p:nvPr/>
          </p:nvSpPr>
          <p:spPr>
            <a:xfrm>
              <a:off x="4746731" y="2916453"/>
              <a:ext cx="3300596" cy="1189974"/>
            </a:xfrm>
            <a:prstGeom prst="roundRect">
              <a:avLst/>
            </a:prstGeom>
            <a:noFill/>
            <a:ln w="38100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8F21D1E-974F-EC41-BF00-A276134A5FE7}"/>
                </a:ext>
              </a:extLst>
            </p:cNvPr>
            <p:cNvSpPr txBox="1"/>
            <p:nvPr/>
          </p:nvSpPr>
          <p:spPr>
            <a:xfrm>
              <a:off x="4941342" y="3071664"/>
              <a:ext cx="2911374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NER </a:t>
              </a:r>
            </a:p>
            <a:p>
              <a:pPr algn="ctr"/>
              <a:r>
                <a:rPr lang="en-US" sz="2800" dirty="0"/>
                <a:t>GEOTAGGING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0395F46-B5A5-F743-BD7E-D9CD571C3294}"/>
              </a:ext>
            </a:extLst>
          </p:cNvPr>
          <p:cNvGrpSpPr/>
          <p:nvPr/>
        </p:nvGrpSpPr>
        <p:grpSpPr>
          <a:xfrm>
            <a:off x="8279592" y="1575333"/>
            <a:ext cx="3300596" cy="1189974"/>
            <a:chOff x="8291457" y="2916453"/>
            <a:chExt cx="3300596" cy="1189974"/>
          </a:xfrm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E3CCF7FD-5B4A-DB46-BC24-4A5EE9D1E1A2}"/>
                </a:ext>
              </a:extLst>
            </p:cNvPr>
            <p:cNvSpPr/>
            <p:nvPr/>
          </p:nvSpPr>
          <p:spPr>
            <a:xfrm>
              <a:off x="8291457" y="2916453"/>
              <a:ext cx="3300596" cy="1189974"/>
            </a:xfrm>
            <a:prstGeom prst="roundRect">
              <a:avLst/>
            </a:prstGeom>
            <a:noFill/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0FDB6FE-2403-2240-9A8B-4A45389EFD31}"/>
                </a:ext>
              </a:extLst>
            </p:cNvPr>
            <p:cNvSpPr txBox="1"/>
            <p:nvPr/>
          </p:nvSpPr>
          <p:spPr>
            <a:xfrm>
              <a:off x="8708084" y="3071664"/>
              <a:ext cx="246734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dirty="0"/>
                <a:t>NEL + WSD</a:t>
              </a:r>
            </a:p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GEOCODING</a:t>
              </a:r>
            </a:p>
          </p:txBody>
        </p:sp>
      </p:grp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E2EE15EF-3A2A-EF46-88B2-C56D81523FC3}"/>
              </a:ext>
            </a:extLst>
          </p:cNvPr>
          <p:cNvSpPr/>
          <p:nvPr/>
        </p:nvSpPr>
        <p:spPr>
          <a:xfrm>
            <a:off x="4174676" y="3229959"/>
            <a:ext cx="4185937" cy="2219600"/>
          </a:xfrm>
          <a:prstGeom prst="round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BF244D49-006F-8445-B47A-4D4067C10644}"/>
              </a:ext>
            </a:extLst>
          </p:cNvPr>
          <p:cNvCxnSpPr>
            <a:cxnSpLocks/>
          </p:cNvCxnSpPr>
          <p:nvPr/>
        </p:nvCxnSpPr>
        <p:spPr>
          <a:xfrm flipH="1">
            <a:off x="7820285" y="2824456"/>
            <a:ext cx="505650" cy="66212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39E5C309-3BEC-AB41-A2D4-28687E09F915}"/>
              </a:ext>
            </a:extLst>
          </p:cNvPr>
          <p:cNvSpPr/>
          <p:nvPr/>
        </p:nvSpPr>
        <p:spPr>
          <a:xfrm>
            <a:off x="4403381" y="5813381"/>
            <a:ext cx="753065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Geocoding or Toponym Resolution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537D951-76EC-BD47-948D-0314C8408607}"/>
              </a:ext>
            </a:extLst>
          </p:cNvPr>
          <p:cNvCxnSpPr>
            <a:cxnSpLocks/>
          </p:cNvCxnSpPr>
          <p:nvPr/>
        </p:nvCxnSpPr>
        <p:spPr>
          <a:xfrm>
            <a:off x="6894576" y="5300410"/>
            <a:ext cx="925709" cy="52839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832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000"/>
                            </p:stCondLst>
                            <p:childTnLst>
                              <p:par>
                                <p:cTn id="52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3" grpId="0" animBg="1"/>
      <p:bldP spid="25" grpId="0" animBg="1"/>
      <p:bldP spid="31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F0472DC-67F2-6141-A566-E394BA1B2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6538" y="3244600"/>
            <a:ext cx="1251858" cy="12518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6396A9-0408-574F-8744-943AE0F37C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9484" y="5356428"/>
            <a:ext cx="1251858" cy="125185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1C6B8A-DDF4-4444-A251-9F742F6D5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4680" y="390564"/>
            <a:ext cx="1251858" cy="125185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B223D79-2C12-4A47-AAE3-9D891DCBB538}"/>
              </a:ext>
            </a:extLst>
          </p:cNvPr>
          <p:cNvSpPr txBox="1"/>
          <p:nvPr/>
        </p:nvSpPr>
        <p:spPr>
          <a:xfrm>
            <a:off x="-63172" y="0"/>
            <a:ext cx="4097867" cy="685800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9BC0107-AB7D-A343-B7CB-29ED6FB8CC1B}"/>
              </a:ext>
            </a:extLst>
          </p:cNvPr>
          <p:cNvSpPr txBox="1">
            <a:spLocks/>
          </p:cNvSpPr>
          <p:nvPr/>
        </p:nvSpPr>
        <p:spPr>
          <a:xfrm>
            <a:off x="184390" y="1879599"/>
            <a:ext cx="3625610" cy="3468634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GB" sz="3800" dirty="0">
                <a:solidFill>
                  <a:schemeClr val="bg1"/>
                </a:solidFill>
                <a:latin typeface="+mn-lt"/>
              </a:rPr>
              <a:t>Incident outside </a:t>
            </a:r>
            <a:r>
              <a:rPr lang="en-GB" sz="3800" u="sng" dirty="0">
                <a:solidFill>
                  <a:srgbClr val="FFFF00"/>
                </a:solidFill>
                <a:latin typeface="+mn-lt"/>
              </a:rPr>
              <a:t>Melbourne</a:t>
            </a:r>
            <a:r>
              <a:rPr lang="en-GB" sz="3800" dirty="0">
                <a:solidFill>
                  <a:schemeClr val="bg1"/>
                </a:solidFill>
                <a:latin typeface="+mn-lt"/>
              </a:rPr>
              <a:t>’s </a:t>
            </a:r>
            <a:r>
              <a:rPr lang="en-GB" sz="3800" u="sng" dirty="0">
                <a:solidFill>
                  <a:srgbClr val="FFFF00"/>
                </a:solidFill>
                <a:latin typeface="+mn-lt"/>
              </a:rPr>
              <a:t>Sully’s Backstreet Bar</a:t>
            </a:r>
            <a:r>
              <a:rPr lang="en-GB" sz="3800" dirty="0">
                <a:solidFill>
                  <a:schemeClr val="bg1"/>
                </a:solidFill>
                <a:latin typeface="+mn-lt"/>
              </a:rPr>
              <a:t>. Suspect taken to the </a:t>
            </a:r>
            <a:r>
              <a:rPr lang="en-GB" sz="3800" u="sng" dirty="0">
                <a:solidFill>
                  <a:srgbClr val="FFFF00"/>
                </a:solidFill>
                <a:latin typeface="+mn-lt"/>
              </a:rPr>
              <a:t>Brevard County Jail</a:t>
            </a:r>
            <a:r>
              <a:rPr lang="en-GB" sz="3800" dirty="0">
                <a:solidFill>
                  <a:schemeClr val="bg1"/>
                </a:solidFill>
                <a:latin typeface="+mn-lt"/>
              </a:rPr>
              <a:t>.</a:t>
            </a:r>
            <a:endParaRPr lang="en-US" sz="38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1729FCF-DCF7-6348-ACC8-9F06B7315661}"/>
              </a:ext>
            </a:extLst>
          </p:cNvPr>
          <p:cNvSpPr txBox="1">
            <a:spLocks/>
          </p:cNvSpPr>
          <p:nvPr/>
        </p:nvSpPr>
        <p:spPr>
          <a:xfrm>
            <a:off x="-1" y="776471"/>
            <a:ext cx="4097867" cy="512916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latin typeface="+mn-lt"/>
              </a:rPr>
              <a:t>BREAKING NEWS!!!</a:t>
            </a:r>
            <a:endParaRPr lang="en-US" dirty="0">
              <a:latin typeface="+mn-lt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2F3D71D3-041C-B24F-8041-59DB6C5D2875}"/>
              </a:ext>
            </a:extLst>
          </p:cNvPr>
          <p:cNvCxnSpPr>
            <a:cxnSpLocks/>
          </p:cNvCxnSpPr>
          <p:nvPr/>
        </p:nvCxnSpPr>
        <p:spPr>
          <a:xfrm>
            <a:off x="2968848" y="2835547"/>
            <a:ext cx="6101011" cy="15634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17CB6C9-ABE4-B640-B890-629D0254168D}"/>
              </a:ext>
            </a:extLst>
          </p:cNvPr>
          <p:cNvCxnSpPr>
            <a:cxnSpLocks/>
          </p:cNvCxnSpPr>
          <p:nvPr/>
        </p:nvCxnSpPr>
        <p:spPr>
          <a:xfrm flipV="1">
            <a:off x="3377990" y="1583689"/>
            <a:ext cx="4480907" cy="223260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4103BDC-7D72-BC45-8F7E-4A2DE112B91F}"/>
              </a:ext>
            </a:extLst>
          </p:cNvPr>
          <p:cNvCxnSpPr>
            <a:cxnSpLocks/>
          </p:cNvCxnSpPr>
          <p:nvPr/>
        </p:nvCxnSpPr>
        <p:spPr>
          <a:xfrm>
            <a:off x="2990335" y="5289917"/>
            <a:ext cx="3348681" cy="127217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9979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B9F76-35D4-6440-B963-D67B8A644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Background</a:t>
            </a:r>
            <a:br>
              <a:rPr lang="en-US" sz="3600" dirty="0">
                <a:latin typeface="+mn-lt"/>
              </a:rPr>
            </a:br>
            <a:br>
              <a:rPr lang="en-US" sz="3600" dirty="0">
                <a:latin typeface="+mn-lt"/>
              </a:rPr>
            </a:br>
            <a:r>
              <a:rPr lang="en-US" sz="3600" dirty="0">
                <a:latin typeface="+mn-lt"/>
              </a:rPr>
              <a:t>Geoparsing</a:t>
            </a:r>
            <a:br>
              <a:rPr lang="en-US" sz="3600" dirty="0">
                <a:latin typeface="+mn-lt"/>
              </a:rPr>
            </a:br>
            <a:r>
              <a:rPr lang="en-US" sz="3600" dirty="0">
                <a:latin typeface="+mn-lt"/>
              </a:rPr>
              <a:t>Systems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0EC389-C1B3-5444-BC14-59A595518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14382" y="636739"/>
            <a:ext cx="6565554" cy="685800"/>
          </a:xfrm>
        </p:spPr>
        <p:txBody>
          <a:bodyPr/>
          <a:lstStyle/>
          <a:p>
            <a:r>
              <a:rPr lang="en-US" sz="2400" dirty="0"/>
              <a:t>RULE-based SYSTEMS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C8AFC7-8F0C-F940-9990-A77CF13CC0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382" y="1237878"/>
            <a:ext cx="6264621" cy="1410826"/>
          </a:xfrm>
        </p:spPr>
        <p:txBody>
          <a:bodyPr>
            <a:noAutofit/>
          </a:bodyPr>
          <a:lstStyle/>
          <a:p>
            <a:r>
              <a:rPr lang="en-US" dirty="0"/>
              <a:t>CLAVIN (Open-Source, v2016) – </a:t>
            </a:r>
            <a:r>
              <a:rPr lang="en-US" b="1" dirty="0"/>
              <a:t>NER</a:t>
            </a:r>
          </a:p>
          <a:p>
            <a:r>
              <a:rPr lang="en-US" dirty="0"/>
              <a:t>Edinburgh Parser </a:t>
            </a:r>
            <a:r>
              <a:rPr lang="en-US" u="sng" dirty="0">
                <a:solidFill>
                  <a:srgbClr val="0070C0"/>
                </a:solidFill>
              </a:rPr>
              <a:t>(Grover et al. 2010)</a:t>
            </a:r>
            <a:r>
              <a:rPr lang="en-US" dirty="0"/>
              <a:t> v2016</a:t>
            </a:r>
          </a:p>
          <a:p>
            <a:r>
              <a:rPr lang="en-US" dirty="0" err="1"/>
              <a:t>GeoTxt</a:t>
            </a:r>
            <a:r>
              <a:rPr lang="en-US" dirty="0"/>
              <a:t> </a:t>
            </a:r>
            <a:r>
              <a:rPr lang="en-US" u="sng" dirty="0">
                <a:solidFill>
                  <a:srgbClr val="0070C0"/>
                </a:solidFill>
              </a:rPr>
              <a:t>(</a:t>
            </a:r>
            <a:r>
              <a:rPr lang="en-US" u="sng" dirty="0" err="1">
                <a:solidFill>
                  <a:srgbClr val="0070C0"/>
                </a:solidFill>
              </a:rPr>
              <a:t>Karimzadeh</a:t>
            </a:r>
            <a:r>
              <a:rPr lang="en-US" u="sng" dirty="0">
                <a:solidFill>
                  <a:srgbClr val="0070C0"/>
                </a:solidFill>
              </a:rPr>
              <a:t> et al. 2013)</a:t>
            </a:r>
            <a:r>
              <a:rPr lang="en-US" dirty="0"/>
              <a:t> v2016 – </a:t>
            </a:r>
            <a:r>
              <a:rPr lang="en-US" b="1" dirty="0"/>
              <a:t>NER</a:t>
            </a:r>
          </a:p>
          <a:p>
            <a:r>
              <a:rPr lang="en-US" b="1" dirty="0"/>
              <a:t>Population Baseline </a:t>
            </a:r>
            <a:r>
              <a:rPr lang="en-US" dirty="0"/>
              <a:t>(choose highest population)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C090FD-3845-E149-832C-47383A7E2E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18653" y="3042072"/>
            <a:ext cx="6264414" cy="685800"/>
          </a:xfrm>
        </p:spPr>
        <p:txBody>
          <a:bodyPr/>
          <a:lstStyle/>
          <a:p>
            <a:r>
              <a:rPr lang="en-US" sz="2400" dirty="0"/>
              <a:t>Statistical (&amp; closed source)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3A90E9-110E-C64C-A24A-DE7EC4A01E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18447" y="3592408"/>
            <a:ext cx="6447020" cy="978071"/>
          </a:xfrm>
        </p:spPr>
        <p:txBody>
          <a:bodyPr>
            <a:normAutofit/>
          </a:bodyPr>
          <a:lstStyle/>
          <a:p>
            <a:r>
              <a:rPr lang="en-US" sz="2000" dirty="0" err="1"/>
              <a:t>Topocluster</a:t>
            </a:r>
            <a:r>
              <a:rPr lang="en-US" sz="2000" dirty="0"/>
              <a:t> </a:t>
            </a:r>
            <a:r>
              <a:rPr lang="en-US" sz="2000" u="sng" dirty="0">
                <a:solidFill>
                  <a:srgbClr val="0070C0"/>
                </a:solidFill>
              </a:rPr>
              <a:t>(De Lozier et al. 2015)</a:t>
            </a:r>
            <a:r>
              <a:rPr lang="en-US" sz="2000" dirty="0"/>
              <a:t> v2016 - </a:t>
            </a:r>
            <a:r>
              <a:rPr lang="en-US" sz="2000" b="1" dirty="0"/>
              <a:t>NER</a:t>
            </a:r>
          </a:p>
          <a:p>
            <a:r>
              <a:rPr lang="en-US" sz="2000" dirty="0"/>
              <a:t>Yahoo! </a:t>
            </a:r>
            <a:r>
              <a:rPr lang="en-US" sz="2000" dirty="0" err="1"/>
              <a:t>Placemaker</a:t>
            </a:r>
            <a:r>
              <a:rPr lang="en-US" sz="2000" dirty="0"/>
              <a:t> (Proprietary Algorithm) 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5007CE91-EA0F-484F-9BC3-949A6F88DA9B}"/>
              </a:ext>
            </a:extLst>
          </p:cNvPr>
          <p:cNvSpPr txBox="1">
            <a:spLocks/>
          </p:cNvSpPr>
          <p:nvPr/>
        </p:nvSpPr>
        <p:spPr>
          <a:xfrm>
            <a:off x="5115556" y="4587868"/>
            <a:ext cx="6264414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200" b="0" kern="1200" cap="all" baseline="0">
                <a:solidFill>
                  <a:schemeClr val="accent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20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8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Machine (deep) learning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E1E38096-36C5-8F47-96B1-024EA994FF8D}"/>
              </a:ext>
            </a:extLst>
          </p:cNvPr>
          <p:cNvSpPr txBox="1">
            <a:spLocks/>
          </p:cNvSpPr>
          <p:nvPr/>
        </p:nvSpPr>
        <p:spPr>
          <a:xfrm>
            <a:off x="5114382" y="5132279"/>
            <a:ext cx="6265588" cy="9176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err="1"/>
              <a:t>LambdaMART</a:t>
            </a:r>
            <a:r>
              <a:rPr lang="en-US" sz="2000" dirty="0"/>
              <a:t> </a:t>
            </a:r>
            <a:r>
              <a:rPr lang="en-US" sz="2000" u="sng" dirty="0">
                <a:solidFill>
                  <a:srgbClr val="0070C0"/>
                </a:solidFill>
              </a:rPr>
              <a:t>(Santos et al. 2015)</a:t>
            </a:r>
            <a:r>
              <a:rPr lang="en-US" sz="2000" dirty="0"/>
              <a:t> (no source)</a:t>
            </a:r>
          </a:p>
          <a:p>
            <a:r>
              <a:rPr lang="en-US" sz="2000" dirty="0" err="1"/>
              <a:t>CamCoder</a:t>
            </a:r>
            <a:r>
              <a:rPr lang="en-US" sz="2000" dirty="0"/>
              <a:t> </a:t>
            </a:r>
            <a:r>
              <a:rPr lang="en-US" sz="2000" u="sng" dirty="0">
                <a:solidFill>
                  <a:srgbClr val="0070C0"/>
                </a:solidFill>
              </a:rPr>
              <a:t>(Gritta et al. 2018)</a:t>
            </a:r>
            <a:r>
              <a:rPr lang="en-US" sz="2000" dirty="0"/>
              <a:t> v2018 - </a:t>
            </a:r>
            <a:r>
              <a:rPr lang="en-US" sz="2000" b="1" dirty="0"/>
              <a:t>NER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331D82-57D9-334C-83BE-56EEA6FC060D}"/>
              </a:ext>
            </a:extLst>
          </p:cNvPr>
          <p:cNvSpPr/>
          <p:nvPr/>
        </p:nvSpPr>
        <p:spPr>
          <a:xfrm>
            <a:off x="4809744" y="636739"/>
            <a:ext cx="6345936" cy="54132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6B43F3-ECE7-564B-A555-62866E7A2E90}"/>
              </a:ext>
            </a:extLst>
          </p:cNvPr>
          <p:cNvSpPr txBox="1"/>
          <p:nvPr/>
        </p:nvSpPr>
        <p:spPr>
          <a:xfrm>
            <a:off x="5144515" y="1736862"/>
            <a:ext cx="619791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Geocoding similar to WSD </a:t>
            </a:r>
            <a:r>
              <a:rPr lang="en-US" sz="2800" b="1" dirty="0">
                <a:solidFill>
                  <a:srgbClr val="FF0000"/>
                </a:solidFill>
              </a:rPr>
              <a:t>but…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Ambiguity of toponyms greater (e.g. 10+ </a:t>
            </a:r>
            <a:r>
              <a:rPr lang="en-US" sz="2800" dirty="0" err="1"/>
              <a:t>Melbournes</a:t>
            </a:r>
            <a:r>
              <a:rPr lang="en-US" sz="2800" dirty="0"/>
              <a:t> in the world)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Contextual clues </a:t>
            </a:r>
            <a:r>
              <a:rPr lang="en-US" sz="2800"/>
              <a:t>not adequate </a:t>
            </a:r>
            <a:r>
              <a:rPr lang="en-US" sz="2800" dirty="0"/>
              <a:t>or missing </a:t>
            </a:r>
            <a:r>
              <a:rPr lang="en-US" sz="2800"/>
              <a:t>for small (local) </a:t>
            </a:r>
            <a:r>
              <a:rPr lang="en-US" sz="2800" dirty="0"/>
              <a:t>places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Often difficult for humans to judge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/>
              <a:t>50% - 75% resolved by population</a:t>
            </a:r>
          </a:p>
          <a:p>
            <a:pPr marL="285750" indent="-285750">
              <a:buFontTx/>
              <a:buChar char="-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66403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40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5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allAtOnce"/>
      <p:bldP spid="5" grpId="0" build="p"/>
      <p:bldP spid="6" grpId="0" build="allAtOnce"/>
      <p:bldP spid="7" grpId="0"/>
      <p:bldP spid="8" grpId="0" build="allAtOnce"/>
      <p:bldP spid="11" grpId="0" animBg="1"/>
      <p:bldP spid="9" grpId="0" build="allAtOnce"/>
      <p:bldP spid="9" grpI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6CD7D-EA02-7241-A640-DCC41F898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6000" dirty="0">
                <a:latin typeface="+mn-lt"/>
              </a:rPr>
              <a:t>The Map Vector</a:t>
            </a:r>
          </a:p>
        </p:txBody>
      </p: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A0F12591-5971-4649-8C0D-55FA6C2147AB}"/>
              </a:ext>
            </a:extLst>
          </p:cNvPr>
          <p:cNvGrpSpPr/>
          <p:nvPr/>
        </p:nvGrpSpPr>
        <p:grpSpPr>
          <a:xfrm>
            <a:off x="7320708" y="142176"/>
            <a:ext cx="4153494" cy="1972274"/>
            <a:chOff x="6005425" y="162094"/>
            <a:chExt cx="4153494" cy="197227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978823F-CC1F-7843-853C-B5BCB734A4E0}"/>
                </a:ext>
              </a:extLst>
            </p:cNvPr>
            <p:cNvSpPr/>
            <p:nvPr/>
          </p:nvSpPr>
          <p:spPr>
            <a:xfrm>
              <a:off x="6032665" y="1659355"/>
              <a:ext cx="486889" cy="475013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071D4E8-BC2B-C44B-8323-AC52E21CFDDD}"/>
                </a:ext>
              </a:extLst>
            </p:cNvPr>
            <p:cNvSpPr/>
            <p:nvPr/>
          </p:nvSpPr>
          <p:spPr>
            <a:xfrm>
              <a:off x="6519554" y="1659355"/>
              <a:ext cx="486889" cy="475013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4C05E1D-5A52-8C45-9844-920665D9FF46}"/>
                </a:ext>
              </a:extLst>
            </p:cNvPr>
            <p:cNvSpPr/>
            <p:nvPr/>
          </p:nvSpPr>
          <p:spPr>
            <a:xfrm>
              <a:off x="7004465" y="1659355"/>
              <a:ext cx="486889" cy="475013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6BA36F3-83B5-FB4C-B92B-3628399A02DD}"/>
                </a:ext>
              </a:extLst>
            </p:cNvPr>
            <p:cNvSpPr/>
            <p:nvPr/>
          </p:nvSpPr>
          <p:spPr>
            <a:xfrm>
              <a:off x="7974282" y="1659355"/>
              <a:ext cx="486889" cy="475013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06E654D-C073-A045-9785-26C2BCB7AFBC}"/>
                </a:ext>
              </a:extLst>
            </p:cNvPr>
            <p:cNvSpPr/>
            <p:nvPr/>
          </p:nvSpPr>
          <p:spPr>
            <a:xfrm>
              <a:off x="7495311" y="1659355"/>
              <a:ext cx="486889" cy="475013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84B472A-F811-AB4D-920D-45874CBB49BC}"/>
                </a:ext>
              </a:extLst>
            </p:cNvPr>
            <p:cNvSpPr/>
            <p:nvPr/>
          </p:nvSpPr>
          <p:spPr>
            <a:xfrm>
              <a:off x="9445835" y="1659355"/>
              <a:ext cx="486889" cy="475013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F346829-B81B-3A4E-8EBD-89F3402BB319}"/>
                </a:ext>
              </a:extLst>
            </p:cNvPr>
            <p:cNvSpPr/>
            <p:nvPr/>
          </p:nvSpPr>
          <p:spPr>
            <a:xfrm>
              <a:off x="8958946" y="1659355"/>
              <a:ext cx="486889" cy="475013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F4C89E6-5743-6E45-A212-339204F7272D}"/>
                </a:ext>
              </a:extLst>
            </p:cNvPr>
            <p:cNvSpPr/>
            <p:nvPr/>
          </p:nvSpPr>
          <p:spPr>
            <a:xfrm>
              <a:off x="8472057" y="1659355"/>
              <a:ext cx="486889" cy="475013"/>
            </a:xfrm>
            <a:prstGeom prst="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accent1"/>
                </a:solidFill>
              </a:endParaRP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E60853F6-2EDB-5B49-B744-6E292C584532}"/>
                </a:ext>
              </a:extLst>
            </p:cNvPr>
            <p:cNvSpPr txBox="1"/>
            <p:nvPr/>
          </p:nvSpPr>
          <p:spPr>
            <a:xfrm>
              <a:off x="6005425" y="1721070"/>
              <a:ext cx="5293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0.5</a:t>
              </a: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30A806B9-C7B4-174F-ABB2-27BA8F263A93}"/>
                </a:ext>
              </a:extLst>
            </p:cNvPr>
            <p:cNvSpPr txBox="1"/>
            <p:nvPr/>
          </p:nvSpPr>
          <p:spPr>
            <a:xfrm rot="18231332">
              <a:off x="6364689" y="981805"/>
              <a:ext cx="11689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SUSPECT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8BCCF1E6-758A-DC41-A92F-1A0295C1F82C}"/>
                </a:ext>
              </a:extLst>
            </p:cNvPr>
            <p:cNvSpPr txBox="1"/>
            <p:nvPr/>
          </p:nvSpPr>
          <p:spPr>
            <a:xfrm rot="18231332">
              <a:off x="6894570" y="989146"/>
              <a:ext cx="11641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OUTSIDE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ED1993B-B780-C043-95EF-07C0C8AE9E3A}"/>
                </a:ext>
              </a:extLst>
            </p:cNvPr>
            <p:cNvSpPr txBox="1"/>
            <p:nvPr/>
          </p:nvSpPr>
          <p:spPr>
            <a:xfrm rot="18231332">
              <a:off x="7367867" y="1057248"/>
              <a:ext cx="9941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PLACE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C17B434-0BE9-574D-AB17-65709E9B9204}"/>
                </a:ext>
              </a:extLst>
            </p:cNvPr>
            <p:cNvSpPr txBox="1"/>
            <p:nvPr/>
          </p:nvSpPr>
          <p:spPr>
            <a:xfrm rot="18231332">
              <a:off x="7813501" y="929940"/>
              <a:ext cx="12827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INCIDENT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BD9AA1B-A7AC-8E49-AD38-EB0681B7C9AB}"/>
                </a:ext>
              </a:extLst>
            </p:cNvPr>
            <p:cNvSpPr txBox="1"/>
            <p:nvPr/>
          </p:nvSpPr>
          <p:spPr>
            <a:xfrm rot="18231332">
              <a:off x="8379327" y="1044692"/>
              <a:ext cx="10232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SULLY’S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4702D9B-575F-CC4C-B260-8D2743D4A8FA}"/>
                </a:ext>
              </a:extLst>
            </p:cNvPr>
            <p:cNvSpPr txBox="1"/>
            <p:nvPr/>
          </p:nvSpPr>
          <p:spPr>
            <a:xfrm rot="18231332">
              <a:off x="8910757" y="1032655"/>
              <a:ext cx="9291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TAKEN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135FEBD-A44A-9B4B-9B92-56A179AD49B6}"/>
                </a:ext>
              </a:extLst>
            </p:cNvPr>
            <p:cNvSpPr txBox="1"/>
            <p:nvPr/>
          </p:nvSpPr>
          <p:spPr>
            <a:xfrm rot="18231332">
              <a:off x="9186217" y="765464"/>
              <a:ext cx="1576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MELBOURNE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50B9BF2-0471-964B-9AAC-5AA783432FA6}"/>
                </a:ext>
              </a:extLst>
            </p:cNvPr>
            <p:cNvSpPr txBox="1"/>
            <p:nvPr/>
          </p:nvSpPr>
          <p:spPr>
            <a:xfrm rot="18231332">
              <a:off x="5987888" y="1147649"/>
              <a:ext cx="6206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BAR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6EED51EE-B976-2246-8912-BF0602AA5DE4}"/>
                </a:ext>
              </a:extLst>
            </p:cNvPr>
            <p:cNvSpPr txBox="1"/>
            <p:nvPr/>
          </p:nvSpPr>
          <p:spPr>
            <a:xfrm>
              <a:off x="6502251" y="1727757"/>
              <a:ext cx="5293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0.6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BE310828-6780-974D-A1C1-77E62D416B36}"/>
                </a:ext>
              </a:extLst>
            </p:cNvPr>
            <p:cNvSpPr txBox="1"/>
            <p:nvPr/>
          </p:nvSpPr>
          <p:spPr>
            <a:xfrm>
              <a:off x="7472747" y="1716061"/>
              <a:ext cx="5293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0.1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91BEAE9A-FBC7-4B40-9B75-EE6F0812A0D9}"/>
                </a:ext>
              </a:extLst>
            </p:cNvPr>
            <p:cNvSpPr txBox="1"/>
            <p:nvPr/>
          </p:nvSpPr>
          <p:spPr>
            <a:xfrm>
              <a:off x="8541870" y="1727757"/>
              <a:ext cx="3209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4D7DCD12-9913-8043-8575-56857C6C463F}"/>
                </a:ext>
              </a:extLst>
            </p:cNvPr>
            <p:cNvSpPr txBox="1"/>
            <p:nvPr/>
          </p:nvSpPr>
          <p:spPr>
            <a:xfrm>
              <a:off x="7963396" y="1707428"/>
              <a:ext cx="5293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0.4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5CE1ADC2-0D4D-2B44-ADB0-0C68FB738930}"/>
                </a:ext>
              </a:extLst>
            </p:cNvPr>
            <p:cNvSpPr txBox="1"/>
            <p:nvPr/>
          </p:nvSpPr>
          <p:spPr>
            <a:xfrm>
              <a:off x="6989990" y="1721289"/>
              <a:ext cx="5293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1.0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BBA4E6B7-2FDC-8841-BE69-8EB4B2509304}"/>
                </a:ext>
              </a:extLst>
            </p:cNvPr>
            <p:cNvSpPr txBox="1"/>
            <p:nvPr/>
          </p:nvSpPr>
          <p:spPr>
            <a:xfrm>
              <a:off x="9423458" y="1719303"/>
              <a:ext cx="5293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0.9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838076EA-DB20-2147-ACFA-328F705AB3FA}"/>
                </a:ext>
              </a:extLst>
            </p:cNvPr>
            <p:cNvSpPr txBox="1"/>
            <p:nvPr/>
          </p:nvSpPr>
          <p:spPr>
            <a:xfrm>
              <a:off x="8923097" y="1727757"/>
              <a:ext cx="5293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0.2</a:t>
              </a:r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79CBE10F-6FEE-A140-8297-E82F2C8DBCCB}"/>
              </a:ext>
            </a:extLst>
          </p:cNvPr>
          <p:cNvGrpSpPr/>
          <p:nvPr/>
        </p:nvGrpSpPr>
        <p:grpSpPr>
          <a:xfrm>
            <a:off x="6947668" y="2431553"/>
            <a:ext cx="4819538" cy="3761708"/>
            <a:chOff x="5620393" y="2674894"/>
            <a:chExt cx="4819538" cy="3761708"/>
          </a:xfrm>
        </p:grpSpPr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C969AE0A-8610-FB4F-A785-A4BCF01DA574}"/>
                </a:ext>
              </a:extLst>
            </p:cNvPr>
            <p:cNvGrpSpPr/>
            <p:nvPr/>
          </p:nvGrpSpPr>
          <p:grpSpPr>
            <a:xfrm>
              <a:off x="5620393" y="2674894"/>
              <a:ext cx="4312826" cy="3248909"/>
              <a:chOff x="5620393" y="2496768"/>
              <a:chExt cx="4312826" cy="3248909"/>
            </a:xfrm>
          </p:grpSpPr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EEF93673-8584-2C46-AB4C-B06E3E6E29F9}"/>
                  </a:ext>
                </a:extLst>
              </p:cNvPr>
              <p:cNvGrpSpPr/>
              <p:nvPr/>
            </p:nvGrpSpPr>
            <p:grpSpPr>
              <a:xfrm>
                <a:off x="6032665" y="2895599"/>
                <a:ext cx="3900554" cy="2850078"/>
                <a:chOff x="6031675" y="2966851"/>
                <a:chExt cx="3900554" cy="2850078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AFE1BCDB-9821-6547-993B-776BF7B54FA0}"/>
                    </a:ext>
                  </a:extLst>
                </p:cNvPr>
                <p:cNvGrpSpPr/>
                <p:nvPr/>
              </p:nvGrpSpPr>
              <p:grpSpPr>
                <a:xfrm>
                  <a:off x="6032170" y="2966851"/>
                  <a:ext cx="3900059" cy="475013"/>
                  <a:chOff x="4916384" y="1045029"/>
                  <a:chExt cx="3900059" cy="475013"/>
                </a:xfrm>
              </p:grpSpPr>
              <p:sp>
                <p:nvSpPr>
                  <p:cNvPr id="15" name="Rectangle 14">
                    <a:extLst>
                      <a:ext uri="{FF2B5EF4-FFF2-40B4-BE49-F238E27FC236}">
                        <a16:creationId xmlns:a16="http://schemas.microsoft.com/office/drawing/2014/main" id="{DB9D39E0-FA7D-7140-9F88-2EA63F1DA18A}"/>
                      </a:ext>
                    </a:extLst>
                  </p:cNvPr>
                  <p:cNvSpPr/>
                  <p:nvPr/>
                </p:nvSpPr>
                <p:spPr>
                  <a:xfrm>
                    <a:off x="49163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16" name="Rectangle 15">
                    <a:extLst>
                      <a:ext uri="{FF2B5EF4-FFF2-40B4-BE49-F238E27FC236}">
                        <a16:creationId xmlns:a16="http://schemas.microsoft.com/office/drawing/2014/main" id="{8FE2DF05-76A2-114D-99B1-F410C4182DDC}"/>
                      </a:ext>
                    </a:extLst>
                  </p:cNvPr>
                  <p:cNvSpPr/>
                  <p:nvPr/>
                </p:nvSpPr>
                <p:spPr>
                  <a:xfrm>
                    <a:off x="5403273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17" name="Rectangle 16">
                    <a:extLst>
                      <a:ext uri="{FF2B5EF4-FFF2-40B4-BE49-F238E27FC236}">
                        <a16:creationId xmlns:a16="http://schemas.microsoft.com/office/drawing/2014/main" id="{EE179742-F123-9C4E-BB55-14CDAB347DB1}"/>
                      </a:ext>
                    </a:extLst>
                  </p:cNvPr>
                  <p:cNvSpPr/>
                  <p:nvPr/>
                </p:nvSpPr>
                <p:spPr>
                  <a:xfrm>
                    <a:off x="58881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18" name="Rectangle 17">
                    <a:extLst>
                      <a:ext uri="{FF2B5EF4-FFF2-40B4-BE49-F238E27FC236}">
                        <a16:creationId xmlns:a16="http://schemas.microsoft.com/office/drawing/2014/main" id="{6B0EB84D-AF0B-954E-B527-5447AD1AA100}"/>
                      </a:ext>
                    </a:extLst>
                  </p:cNvPr>
                  <p:cNvSpPr/>
                  <p:nvPr/>
                </p:nvSpPr>
                <p:spPr>
                  <a:xfrm>
                    <a:off x="6858001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19" name="Rectangle 18">
                    <a:extLst>
                      <a:ext uri="{FF2B5EF4-FFF2-40B4-BE49-F238E27FC236}">
                        <a16:creationId xmlns:a16="http://schemas.microsoft.com/office/drawing/2014/main" id="{BBBDC011-3B97-CA47-A38E-38D6DB9DF153}"/>
                      </a:ext>
                    </a:extLst>
                  </p:cNvPr>
                  <p:cNvSpPr/>
                  <p:nvPr/>
                </p:nvSpPr>
                <p:spPr>
                  <a:xfrm>
                    <a:off x="6379030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20" name="Rectangle 19">
                    <a:extLst>
                      <a:ext uri="{FF2B5EF4-FFF2-40B4-BE49-F238E27FC236}">
                        <a16:creationId xmlns:a16="http://schemas.microsoft.com/office/drawing/2014/main" id="{91BE5956-23A1-E14D-A4D8-409DB22A209D}"/>
                      </a:ext>
                    </a:extLst>
                  </p:cNvPr>
                  <p:cNvSpPr/>
                  <p:nvPr/>
                </p:nvSpPr>
                <p:spPr>
                  <a:xfrm>
                    <a:off x="832955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21" name="Rectangle 20">
                    <a:extLst>
                      <a:ext uri="{FF2B5EF4-FFF2-40B4-BE49-F238E27FC236}">
                        <a16:creationId xmlns:a16="http://schemas.microsoft.com/office/drawing/2014/main" id="{4A113E26-E2A9-A044-B6B2-F80EF45F09CA}"/>
                      </a:ext>
                    </a:extLst>
                  </p:cNvPr>
                  <p:cNvSpPr/>
                  <p:nvPr/>
                </p:nvSpPr>
                <p:spPr>
                  <a:xfrm>
                    <a:off x="7842665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22" name="Rectangle 21">
                    <a:extLst>
                      <a:ext uri="{FF2B5EF4-FFF2-40B4-BE49-F238E27FC236}">
                        <a16:creationId xmlns:a16="http://schemas.microsoft.com/office/drawing/2014/main" id="{6D6B9426-EA26-9248-8957-5ACA4E9B7BC4}"/>
                      </a:ext>
                    </a:extLst>
                  </p:cNvPr>
                  <p:cNvSpPr/>
                  <p:nvPr/>
                </p:nvSpPr>
                <p:spPr>
                  <a:xfrm>
                    <a:off x="7355776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</p:grp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7C7ABD6E-5DBC-4F4F-A976-BE5FEF6AB3ED}"/>
                    </a:ext>
                  </a:extLst>
                </p:cNvPr>
                <p:cNvGrpSpPr/>
                <p:nvPr/>
              </p:nvGrpSpPr>
              <p:grpSpPr>
                <a:xfrm>
                  <a:off x="6032170" y="3441864"/>
                  <a:ext cx="3900059" cy="475013"/>
                  <a:chOff x="4916384" y="1045029"/>
                  <a:chExt cx="3900059" cy="475013"/>
                </a:xfrm>
              </p:grpSpPr>
              <p:sp>
                <p:nvSpPr>
                  <p:cNvPr id="24" name="Rectangle 23">
                    <a:extLst>
                      <a:ext uri="{FF2B5EF4-FFF2-40B4-BE49-F238E27FC236}">
                        <a16:creationId xmlns:a16="http://schemas.microsoft.com/office/drawing/2014/main" id="{FA9B5BBC-1788-A24B-8E65-F38F11FFB575}"/>
                      </a:ext>
                    </a:extLst>
                  </p:cNvPr>
                  <p:cNvSpPr/>
                  <p:nvPr/>
                </p:nvSpPr>
                <p:spPr>
                  <a:xfrm>
                    <a:off x="49163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25" name="Rectangle 24">
                    <a:extLst>
                      <a:ext uri="{FF2B5EF4-FFF2-40B4-BE49-F238E27FC236}">
                        <a16:creationId xmlns:a16="http://schemas.microsoft.com/office/drawing/2014/main" id="{0EBA7CB1-B1C9-2C40-8C70-0CC92044BEE2}"/>
                      </a:ext>
                    </a:extLst>
                  </p:cNvPr>
                  <p:cNvSpPr/>
                  <p:nvPr/>
                </p:nvSpPr>
                <p:spPr>
                  <a:xfrm>
                    <a:off x="5403273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id="{80FD251C-44F8-4C45-A0D9-38D8DA34E0B4}"/>
                      </a:ext>
                    </a:extLst>
                  </p:cNvPr>
                  <p:cNvSpPr/>
                  <p:nvPr/>
                </p:nvSpPr>
                <p:spPr>
                  <a:xfrm>
                    <a:off x="58881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27" name="Rectangle 26">
                    <a:extLst>
                      <a:ext uri="{FF2B5EF4-FFF2-40B4-BE49-F238E27FC236}">
                        <a16:creationId xmlns:a16="http://schemas.microsoft.com/office/drawing/2014/main" id="{B9DD37CF-73D2-A94D-B9B8-9CCDD50B0042}"/>
                      </a:ext>
                    </a:extLst>
                  </p:cNvPr>
                  <p:cNvSpPr/>
                  <p:nvPr/>
                </p:nvSpPr>
                <p:spPr>
                  <a:xfrm>
                    <a:off x="6858001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28" name="Rectangle 27">
                    <a:extLst>
                      <a:ext uri="{FF2B5EF4-FFF2-40B4-BE49-F238E27FC236}">
                        <a16:creationId xmlns:a16="http://schemas.microsoft.com/office/drawing/2014/main" id="{E878EBCE-A5F9-7E42-8CDE-F2193D79E886}"/>
                      </a:ext>
                    </a:extLst>
                  </p:cNvPr>
                  <p:cNvSpPr/>
                  <p:nvPr/>
                </p:nvSpPr>
                <p:spPr>
                  <a:xfrm>
                    <a:off x="6379030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29" name="Rectangle 28">
                    <a:extLst>
                      <a:ext uri="{FF2B5EF4-FFF2-40B4-BE49-F238E27FC236}">
                        <a16:creationId xmlns:a16="http://schemas.microsoft.com/office/drawing/2014/main" id="{1A18D57B-3C61-6143-804E-5196109AF49E}"/>
                      </a:ext>
                    </a:extLst>
                  </p:cNvPr>
                  <p:cNvSpPr/>
                  <p:nvPr/>
                </p:nvSpPr>
                <p:spPr>
                  <a:xfrm>
                    <a:off x="832955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30" name="Rectangle 29">
                    <a:extLst>
                      <a:ext uri="{FF2B5EF4-FFF2-40B4-BE49-F238E27FC236}">
                        <a16:creationId xmlns:a16="http://schemas.microsoft.com/office/drawing/2014/main" id="{C9A5455A-E821-334C-B25D-752D6A1ED0FA}"/>
                      </a:ext>
                    </a:extLst>
                  </p:cNvPr>
                  <p:cNvSpPr/>
                  <p:nvPr/>
                </p:nvSpPr>
                <p:spPr>
                  <a:xfrm>
                    <a:off x="7842665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31" name="Rectangle 30">
                    <a:extLst>
                      <a:ext uri="{FF2B5EF4-FFF2-40B4-BE49-F238E27FC236}">
                        <a16:creationId xmlns:a16="http://schemas.microsoft.com/office/drawing/2014/main" id="{C9F9790E-1873-5C4E-A410-C9E51F3EE532}"/>
                      </a:ext>
                    </a:extLst>
                  </p:cNvPr>
                  <p:cNvSpPr/>
                  <p:nvPr/>
                </p:nvSpPr>
                <p:spPr>
                  <a:xfrm>
                    <a:off x="7355776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</p:grpSp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E2F2093A-E05B-EA4C-BACC-418BAB0A163E}"/>
                    </a:ext>
                  </a:extLst>
                </p:cNvPr>
                <p:cNvGrpSpPr/>
                <p:nvPr/>
              </p:nvGrpSpPr>
              <p:grpSpPr>
                <a:xfrm>
                  <a:off x="6032170" y="3916877"/>
                  <a:ext cx="3900059" cy="475013"/>
                  <a:chOff x="4916384" y="1045029"/>
                  <a:chExt cx="3900059" cy="475013"/>
                </a:xfrm>
              </p:grpSpPr>
              <p:sp>
                <p:nvSpPr>
                  <p:cNvPr id="33" name="Rectangle 32">
                    <a:extLst>
                      <a:ext uri="{FF2B5EF4-FFF2-40B4-BE49-F238E27FC236}">
                        <a16:creationId xmlns:a16="http://schemas.microsoft.com/office/drawing/2014/main" id="{276FFD78-79B4-1147-B44A-DBA2EE57E9FD}"/>
                      </a:ext>
                    </a:extLst>
                  </p:cNvPr>
                  <p:cNvSpPr/>
                  <p:nvPr/>
                </p:nvSpPr>
                <p:spPr>
                  <a:xfrm>
                    <a:off x="49163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34" name="Rectangle 33">
                    <a:extLst>
                      <a:ext uri="{FF2B5EF4-FFF2-40B4-BE49-F238E27FC236}">
                        <a16:creationId xmlns:a16="http://schemas.microsoft.com/office/drawing/2014/main" id="{B94B61E0-4653-6549-9B80-138BE8E25804}"/>
                      </a:ext>
                    </a:extLst>
                  </p:cNvPr>
                  <p:cNvSpPr/>
                  <p:nvPr/>
                </p:nvSpPr>
                <p:spPr>
                  <a:xfrm>
                    <a:off x="5403273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35" name="Rectangle 34">
                    <a:extLst>
                      <a:ext uri="{FF2B5EF4-FFF2-40B4-BE49-F238E27FC236}">
                        <a16:creationId xmlns:a16="http://schemas.microsoft.com/office/drawing/2014/main" id="{5ADE8019-D7DA-544D-98B3-2B9A18474A73}"/>
                      </a:ext>
                    </a:extLst>
                  </p:cNvPr>
                  <p:cNvSpPr/>
                  <p:nvPr/>
                </p:nvSpPr>
                <p:spPr>
                  <a:xfrm>
                    <a:off x="58881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36" name="Rectangle 35">
                    <a:extLst>
                      <a:ext uri="{FF2B5EF4-FFF2-40B4-BE49-F238E27FC236}">
                        <a16:creationId xmlns:a16="http://schemas.microsoft.com/office/drawing/2014/main" id="{EC83FF40-02B9-1744-B425-C2BC43FD463A}"/>
                      </a:ext>
                    </a:extLst>
                  </p:cNvPr>
                  <p:cNvSpPr/>
                  <p:nvPr/>
                </p:nvSpPr>
                <p:spPr>
                  <a:xfrm>
                    <a:off x="6858001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37" name="Rectangle 36">
                    <a:extLst>
                      <a:ext uri="{FF2B5EF4-FFF2-40B4-BE49-F238E27FC236}">
                        <a16:creationId xmlns:a16="http://schemas.microsoft.com/office/drawing/2014/main" id="{D22F0D16-3EB7-0E4D-BC3C-213B6131956E}"/>
                      </a:ext>
                    </a:extLst>
                  </p:cNvPr>
                  <p:cNvSpPr/>
                  <p:nvPr/>
                </p:nvSpPr>
                <p:spPr>
                  <a:xfrm>
                    <a:off x="6379030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38" name="Rectangle 37">
                    <a:extLst>
                      <a:ext uri="{FF2B5EF4-FFF2-40B4-BE49-F238E27FC236}">
                        <a16:creationId xmlns:a16="http://schemas.microsoft.com/office/drawing/2014/main" id="{FE574D28-ADF8-554C-943A-02D4C00A3BF8}"/>
                      </a:ext>
                    </a:extLst>
                  </p:cNvPr>
                  <p:cNvSpPr/>
                  <p:nvPr/>
                </p:nvSpPr>
                <p:spPr>
                  <a:xfrm>
                    <a:off x="832955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39" name="Rectangle 38">
                    <a:extLst>
                      <a:ext uri="{FF2B5EF4-FFF2-40B4-BE49-F238E27FC236}">
                        <a16:creationId xmlns:a16="http://schemas.microsoft.com/office/drawing/2014/main" id="{87ECAF02-362D-AB4D-A7E2-7EE897228FD1}"/>
                      </a:ext>
                    </a:extLst>
                  </p:cNvPr>
                  <p:cNvSpPr/>
                  <p:nvPr/>
                </p:nvSpPr>
                <p:spPr>
                  <a:xfrm>
                    <a:off x="7842665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40" name="Rectangle 39">
                    <a:extLst>
                      <a:ext uri="{FF2B5EF4-FFF2-40B4-BE49-F238E27FC236}">
                        <a16:creationId xmlns:a16="http://schemas.microsoft.com/office/drawing/2014/main" id="{DF0986A1-BF12-5F4F-8237-7CF24C775002}"/>
                      </a:ext>
                    </a:extLst>
                  </p:cNvPr>
                  <p:cNvSpPr/>
                  <p:nvPr/>
                </p:nvSpPr>
                <p:spPr>
                  <a:xfrm>
                    <a:off x="7355776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</p:grpSp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82F56209-8F24-7146-89F2-F6AF65B9FE9A}"/>
                    </a:ext>
                  </a:extLst>
                </p:cNvPr>
                <p:cNvGrpSpPr/>
                <p:nvPr/>
              </p:nvGrpSpPr>
              <p:grpSpPr>
                <a:xfrm>
                  <a:off x="6031675" y="4866903"/>
                  <a:ext cx="3900059" cy="475013"/>
                  <a:chOff x="4916384" y="1045029"/>
                  <a:chExt cx="3900059" cy="475013"/>
                </a:xfrm>
              </p:grpSpPr>
              <p:sp>
                <p:nvSpPr>
                  <p:cNvPr id="42" name="Rectangle 41">
                    <a:extLst>
                      <a:ext uri="{FF2B5EF4-FFF2-40B4-BE49-F238E27FC236}">
                        <a16:creationId xmlns:a16="http://schemas.microsoft.com/office/drawing/2014/main" id="{44A0A6C3-C803-114A-AAD9-C7E424571459}"/>
                      </a:ext>
                    </a:extLst>
                  </p:cNvPr>
                  <p:cNvSpPr/>
                  <p:nvPr/>
                </p:nvSpPr>
                <p:spPr>
                  <a:xfrm>
                    <a:off x="49163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43" name="Rectangle 42">
                    <a:extLst>
                      <a:ext uri="{FF2B5EF4-FFF2-40B4-BE49-F238E27FC236}">
                        <a16:creationId xmlns:a16="http://schemas.microsoft.com/office/drawing/2014/main" id="{BE514B4D-C6A7-5F44-9D4F-730ED0B94376}"/>
                      </a:ext>
                    </a:extLst>
                  </p:cNvPr>
                  <p:cNvSpPr/>
                  <p:nvPr/>
                </p:nvSpPr>
                <p:spPr>
                  <a:xfrm>
                    <a:off x="5403273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44" name="Rectangle 43">
                    <a:extLst>
                      <a:ext uri="{FF2B5EF4-FFF2-40B4-BE49-F238E27FC236}">
                        <a16:creationId xmlns:a16="http://schemas.microsoft.com/office/drawing/2014/main" id="{98FF387F-FAEE-9146-AF31-8A9389812847}"/>
                      </a:ext>
                    </a:extLst>
                  </p:cNvPr>
                  <p:cNvSpPr/>
                  <p:nvPr/>
                </p:nvSpPr>
                <p:spPr>
                  <a:xfrm>
                    <a:off x="58881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45" name="Rectangle 44">
                    <a:extLst>
                      <a:ext uri="{FF2B5EF4-FFF2-40B4-BE49-F238E27FC236}">
                        <a16:creationId xmlns:a16="http://schemas.microsoft.com/office/drawing/2014/main" id="{682F0ADE-C9EE-594D-9E3A-7BA221322BA8}"/>
                      </a:ext>
                    </a:extLst>
                  </p:cNvPr>
                  <p:cNvSpPr/>
                  <p:nvPr/>
                </p:nvSpPr>
                <p:spPr>
                  <a:xfrm>
                    <a:off x="6858001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46" name="Rectangle 45">
                    <a:extLst>
                      <a:ext uri="{FF2B5EF4-FFF2-40B4-BE49-F238E27FC236}">
                        <a16:creationId xmlns:a16="http://schemas.microsoft.com/office/drawing/2014/main" id="{9E1199EF-BC2F-5A45-BDCC-9565CC92E0A7}"/>
                      </a:ext>
                    </a:extLst>
                  </p:cNvPr>
                  <p:cNvSpPr/>
                  <p:nvPr/>
                </p:nvSpPr>
                <p:spPr>
                  <a:xfrm>
                    <a:off x="6379030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47" name="Rectangle 46">
                    <a:extLst>
                      <a:ext uri="{FF2B5EF4-FFF2-40B4-BE49-F238E27FC236}">
                        <a16:creationId xmlns:a16="http://schemas.microsoft.com/office/drawing/2014/main" id="{F7017C25-3FF9-A042-965F-0CA9BE839B9F}"/>
                      </a:ext>
                    </a:extLst>
                  </p:cNvPr>
                  <p:cNvSpPr/>
                  <p:nvPr/>
                </p:nvSpPr>
                <p:spPr>
                  <a:xfrm>
                    <a:off x="832955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48" name="Rectangle 47">
                    <a:extLst>
                      <a:ext uri="{FF2B5EF4-FFF2-40B4-BE49-F238E27FC236}">
                        <a16:creationId xmlns:a16="http://schemas.microsoft.com/office/drawing/2014/main" id="{67DE8152-6D14-8042-A6D0-F1B6BBCBB3C2}"/>
                      </a:ext>
                    </a:extLst>
                  </p:cNvPr>
                  <p:cNvSpPr/>
                  <p:nvPr/>
                </p:nvSpPr>
                <p:spPr>
                  <a:xfrm>
                    <a:off x="7842665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49" name="Rectangle 48">
                    <a:extLst>
                      <a:ext uri="{FF2B5EF4-FFF2-40B4-BE49-F238E27FC236}">
                        <a16:creationId xmlns:a16="http://schemas.microsoft.com/office/drawing/2014/main" id="{51C3514F-EA3F-DC4D-BA6E-0272C9D247B7}"/>
                      </a:ext>
                    </a:extLst>
                  </p:cNvPr>
                  <p:cNvSpPr/>
                  <p:nvPr/>
                </p:nvSpPr>
                <p:spPr>
                  <a:xfrm>
                    <a:off x="7355776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</p:grpSp>
            <p:grpSp>
              <p:nvGrpSpPr>
                <p:cNvPr id="50" name="Group 49">
                  <a:extLst>
                    <a:ext uri="{FF2B5EF4-FFF2-40B4-BE49-F238E27FC236}">
                      <a16:creationId xmlns:a16="http://schemas.microsoft.com/office/drawing/2014/main" id="{AF066587-8D40-A948-BA78-D66E9C29A09F}"/>
                    </a:ext>
                  </a:extLst>
                </p:cNvPr>
                <p:cNvGrpSpPr/>
                <p:nvPr/>
              </p:nvGrpSpPr>
              <p:grpSpPr>
                <a:xfrm>
                  <a:off x="6032170" y="4391890"/>
                  <a:ext cx="3900059" cy="475013"/>
                  <a:chOff x="4916384" y="1045029"/>
                  <a:chExt cx="3900059" cy="475013"/>
                </a:xfrm>
              </p:grpSpPr>
              <p:sp>
                <p:nvSpPr>
                  <p:cNvPr id="51" name="Rectangle 50">
                    <a:extLst>
                      <a:ext uri="{FF2B5EF4-FFF2-40B4-BE49-F238E27FC236}">
                        <a16:creationId xmlns:a16="http://schemas.microsoft.com/office/drawing/2014/main" id="{DF7FD683-E6B7-184D-B289-8063A005588F}"/>
                      </a:ext>
                    </a:extLst>
                  </p:cNvPr>
                  <p:cNvSpPr/>
                  <p:nvPr/>
                </p:nvSpPr>
                <p:spPr>
                  <a:xfrm>
                    <a:off x="49163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52" name="Rectangle 51">
                    <a:extLst>
                      <a:ext uri="{FF2B5EF4-FFF2-40B4-BE49-F238E27FC236}">
                        <a16:creationId xmlns:a16="http://schemas.microsoft.com/office/drawing/2014/main" id="{ADFDD27A-8A07-F04B-9F44-86D82E5A2FA9}"/>
                      </a:ext>
                    </a:extLst>
                  </p:cNvPr>
                  <p:cNvSpPr/>
                  <p:nvPr/>
                </p:nvSpPr>
                <p:spPr>
                  <a:xfrm>
                    <a:off x="5403273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53" name="Rectangle 52">
                    <a:extLst>
                      <a:ext uri="{FF2B5EF4-FFF2-40B4-BE49-F238E27FC236}">
                        <a16:creationId xmlns:a16="http://schemas.microsoft.com/office/drawing/2014/main" id="{F516054A-1B50-1D4B-81FA-4F95ABE556E6}"/>
                      </a:ext>
                    </a:extLst>
                  </p:cNvPr>
                  <p:cNvSpPr/>
                  <p:nvPr/>
                </p:nvSpPr>
                <p:spPr>
                  <a:xfrm>
                    <a:off x="58881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54" name="Rectangle 53">
                    <a:extLst>
                      <a:ext uri="{FF2B5EF4-FFF2-40B4-BE49-F238E27FC236}">
                        <a16:creationId xmlns:a16="http://schemas.microsoft.com/office/drawing/2014/main" id="{4EABCB9F-A587-B349-96FC-2E43FE235C90}"/>
                      </a:ext>
                    </a:extLst>
                  </p:cNvPr>
                  <p:cNvSpPr/>
                  <p:nvPr/>
                </p:nvSpPr>
                <p:spPr>
                  <a:xfrm>
                    <a:off x="6858001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55" name="Rectangle 54">
                    <a:extLst>
                      <a:ext uri="{FF2B5EF4-FFF2-40B4-BE49-F238E27FC236}">
                        <a16:creationId xmlns:a16="http://schemas.microsoft.com/office/drawing/2014/main" id="{A66EE687-5152-3148-8ABF-6AFB95B8C80D}"/>
                      </a:ext>
                    </a:extLst>
                  </p:cNvPr>
                  <p:cNvSpPr/>
                  <p:nvPr/>
                </p:nvSpPr>
                <p:spPr>
                  <a:xfrm>
                    <a:off x="6379030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56" name="Rectangle 55">
                    <a:extLst>
                      <a:ext uri="{FF2B5EF4-FFF2-40B4-BE49-F238E27FC236}">
                        <a16:creationId xmlns:a16="http://schemas.microsoft.com/office/drawing/2014/main" id="{AE270532-882E-6A42-97EC-3EC6EDC3DB7B}"/>
                      </a:ext>
                    </a:extLst>
                  </p:cNvPr>
                  <p:cNvSpPr/>
                  <p:nvPr/>
                </p:nvSpPr>
                <p:spPr>
                  <a:xfrm>
                    <a:off x="832955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57" name="Rectangle 56">
                    <a:extLst>
                      <a:ext uri="{FF2B5EF4-FFF2-40B4-BE49-F238E27FC236}">
                        <a16:creationId xmlns:a16="http://schemas.microsoft.com/office/drawing/2014/main" id="{BB845256-80E7-0643-9098-51A466534B90}"/>
                      </a:ext>
                    </a:extLst>
                  </p:cNvPr>
                  <p:cNvSpPr/>
                  <p:nvPr/>
                </p:nvSpPr>
                <p:spPr>
                  <a:xfrm>
                    <a:off x="7842665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58" name="Rectangle 57">
                    <a:extLst>
                      <a:ext uri="{FF2B5EF4-FFF2-40B4-BE49-F238E27FC236}">
                        <a16:creationId xmlns:a16="http://schemas.microsoft.com/office/drawing/2014/main" id="{50676317-0AEE-7B4B-92D5-EA45C88541B0}"/>
                      </a:ext>
                    </a:extLst>
                  </p:cNvPr>
                  <p:cNvSpPr/>
                  <p:nvPr/>
                </p:nvSpPr>
                <p:spPr>
                  <a:xfrm>
                    <a:off x="7355776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</p:grpSp>
            <p:grpSp>
              <p:nvGrpSpPr>
                <p:cNvPr id="59" name="Group 58">
                  <a:extLst>
                    <a:ext uri="{FF2B5EF4-FFF2-40B4-BE49-F238E27FC236}">
                      <a16:creationId xmlns:a16="http://schemas.microsoft.com/office/drawing/2014/main" id="{0BF4A4C1-EDE4-9B4F-B86C-052D70DB458B}"/>
                    </a:ext>
                  </a:extLst>
                </p:cNvPr>
                <p:cNvGrpSpPr/>
                <p:nvPr/>
              </p:nvGrpSpPr>
              <p:grpSpPr>
                <a:xfrm>
                  <a:off x="6031675" y="5341916"/>
                  <a:ext cx="3900059" cy="475013"/>
                  <a:chOff x="4916384" y="1045029"/>
                  <a:chExt cx="3900059" cy="475013"/>
                </a:xfrm>
              </p:grpSpPr>
              <p:sp>
                <p:nvSpPr>
                  <p:cNvPr id="60" name="Rectangle 59">
                    <a:extLst>
                      <a:ext uri="{FF2B5EF4-FFF2-40B4-BE49-F238E27FC236}">
                        <a16:creationId xmlns:a16="http://schemas.microsoft.com/office/drawing/2014/main" id="{4D584ED3-E8AC-8542-9049-8E2F6DDE0B74}"/>
                      </a:ext>
                    </a:extLst>
                  </p:cNvPr>
                  <p:cNvSpPr/>
                  <p:nvPr/>
                </p:nvSpPr>
                <p:spPr>
                  <a:xfrm>
                    <a:off x="49163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61" name="Rectangle 60">
                    <a:extLst>
                      <a:ext uri="{FF2B5EF4-FFF2-40B4-BE49-F238E27FC236}">
                        <a16:creationId xmlns:a16="http://schemas.microsoft.com/office/drawing/2014/main" id="{9E3ED731-9AEE-E74B-8ADA-871C5F5657F7}"/>
                      </a:ext>
                    </a:extLst>
                  </p:cNvPr>
                  <p:cNvSpPr/>
                  <p:nvPr/>
                </p:nvSpPr>
                <p:spPr>
                  <a:xfrm>
                    <a:off x="5403273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62" name="Rectangle 61">
                    <a:extLst>
                      <a:ext uri="{FF2B5EF4-FFF2-40B4-BE49-F238E27FC236}">
                        <a16:creationId xmlns:a16="http://schemas.microsoft.com/office/drawing/2014/main" id="{F02E1724-7F29-494A-AE38-B35241257AAB}"/>
                      </a:ext>
                    </a:extLst>
                  </p:cNvPr>
                  <p:cNvSpPr/>
                  <p:nvPr/>
                </p:nvSpPr>
                <p:spPr>
                  <a:xfrm>
                    <a:off x="588818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63" name="Rectangle 62">
                    <a:extLst>
                      <a:ext uri="{FF2B5EF4-FFF2-40B4-BE49-F238E27FC236}">
                        <a16:creationId xmlns:a16="http://schemas.microsoft.com/office/drawing/2014/main" id="{E40C6071-E3AF-B94B-B69D-8405667033E3}"/>
                      </a:ext>
                    </a:extLst>
                  </p:cNvPr>
                  <p:cNvSpPr/>
                  <p:nvPr/>
                </p:nvSpPr>
                <p:spPr>
                  <a:xfrm>
                    <a:off x="6858001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64" name="Rectangle 63">
                    <a:extLst>
                      <a:ext uri="{FF2B5EF4-FFF2-40B4-BE49-F238E27FC236}">
                        <a16:creationId xmlns:a16="http://schemas.microsoft.com/office/drawing/2014/main" id="{FAE68987-29B0-6542-9AB3-42DB01DB31D3}"/>
                      </a:ext>
                    </a:extLst>
                  </p:cNvPr>
                  <p:cNvSpPr/>
                  <p:nvPr/>
                </p:nvSpPr>
                <p:spPr>
                  <a:xfrm>
                    <a:off x="6379030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65" name="Rectangle 64">
                    <a:extLst>
                      <a:ext uri="{FF2B5EF4-FFF2-40B4-BE49-F238E27FC236}">
                        <a16:creationId xmlns:a16="http://schemas.microsoft.com/office/drawing/2014/main" id="{4BBDEE5F-93E6-D142-8F0A-C2B9C107402B}"/>
                      </a:ext>
                    </a:extLst>
                  </p:cNvPr>
                  <p:cNvSpPr/>
                  <p:nvPr/>
                </p:nvSpPr>
                <p:spPr>
                  <a:xfrm>
                    <a:off x="8329554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66" name="Rectangle 65">
                    <a:extLst>
                      <a:ext uri="{FF2B5EF4-FFF2-40B4-BE49-F238E27FC236}">
                        <a16:creationId xmlns:a16="http://schemas.microsoft.com/office/drawing/2014/main" id="{FE02F039-6E29-454E-9B1C-98E648FB1785}"/>
                      </a:ext>
                    </a:extLst>
                  </p:cNvPr>
                  <p:cNvSpPr/>
                  <p:nvPr/>
                </p:nvSpPr>
                <p:spPr>
                  <a:xfrm>
                    <a:off x="7842665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  <p:sp>
                <p:nvSpPr>
                  <p:cNvPr id="67" name="Rectangle 66">
                    <a:extLst>
                      <a:ext uri="{FF2B5EF4-FFF2-40B4-BE49-F238E27FC236}">
                        <a16:creationId xmlns:a16="http://schemas.microsoft.com/office/drawing/2014/main" id="{B8804E58-DCC9-8A47-ADE8-211DF215C848}"/>
                      </a:ext>
                    </a:extLst>
                  </p:cNvPr>
                  <p:cNvSpPr/>
                  <p:nvPr/>
                </p:nvSpPr>
                <p:spPr>
                  <a:xfrm>
                    <a:off x="7355776" y="1045029"/>
                    <a:ext cx="486889" cy="475013"/>
                  </a:xfrm>
                  <a:prstGeom prst="rect">
                    <a:avLst/>
                  </a:prstGeom>
                  <a:noFill/>
                  <a:ln w="28575"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2400">
                      <a:solidFill>
                        <a:schemeClr val="accent1"/>
                      </a:solidFill>
                    </a:endParaRPr>
                  </a:p>
                </p:txBody>
              </p:sp>
            </p:grpSp>
          </p:grp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0E90810A-9A84-854D-BBDB-2AB6925FE820}"/>
                  </a:ext>
                </a:extLst>
              </p:cNvPr>
              <p:cNvSpPr txBox="1"/>
              <p:nvPr/>
            </p:nvSpPr>
            <p:spPr>
              <a:xfrm>
                <a:off x="7151781" y="2496768"/>
                <a:ext cx="164500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LONGITUDE</a:t>
                </a: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E0499670-F8DD-6D47-9A0C-EF532E8F88F5}"/>
                  </a:ext>
                </a:extLst>
              </p:cNvPr>
              <p:cNvSpPr txBox="1"/>
              <p:nvPr/>
            </p:nvSpPr>
            <p:spPr>
              <a:xfrm rot="16200000">
                <a:off x="5105989" y="4108257"/>
                <a:ext cx="139814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LATITUDE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1B1E2599-FC16-4D43-AD2E-E3E105765045}"/>
                  </a:ext>
                </a:extLst>
              </p:cNvPr>
              <p:cNvSpPr txBox="1"/>
              <p:nvPr/>
            </p:nvSpPr>
            <p:spPr>
              <a:xfrm>
                <a:off x="6502251" y="3898465"/>
                <a:ext cx="5196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rgbClr val="FF0000"/>
                    </a:solidFill>
                  </a:rPr>
                  <a:t>0.2</a:t>
                </a:r>
              </a:p>
            </p:txBody>
          </p:sp>
          <p:sp>
            <p:nvSpPr>
              <p:cNvPr id="90" name="TextBox 89">
                <a:extLst>
                  <a:ext uri="{FF2B5EF4-FFF2-40B4-BE49-F238E27FC236}">
                    <a16:creationId xmlns:a16="http://schemas.microsoft.com/office/drawing/2014/main" id="{EADCB7A1-4A7E-C24B-AD21-B92AEF5D42C4}"/>
                  </a:ext>
                </a:extLst>
              </p:cNvPr>
              <p:cNvSpPr txBox="1"/>
              <p:nvPr/>
            </p:nvSpPr>
            <p:spPr>
              <a:xfrm>
                <a:off x="7474006" y="3426694"/>
                <a:ext cx="51969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rgbClr val="FF0000"/>
                    </a:solidFill>
                  </a:rPr>
                  <a:t>0.2</a:t>
                </a:r>
              </a:p>
            </p:txBody>
          </p:sp>
          <p:sp>
            <p:nvSpPr>
              <p:cNvPr id="91" name="TextBox 90">
                <a:extLst>
                  <a:ext uri="{FF2B5EF4-FFF2-40B4-BE49-F238E27FC236}">
                    <a16:creationId xmlns:a16="http://schemas.microsoft.com/office/drawing/2014/main" id="{05DA3B13-F966-0B4F-84AD-AC6475042DB2}"/>
                  </a:ext>
                </a:extLst>
              </p:cNvPr>
              <p:cNvSpPr txBox="1"/>
              <p:nvPr/>
            </p:nvSpPr>
            <p:spPr>
              <a:xfrm>
                <a:off x="8947565" y="4852362"/>
                <a:ext cx="51969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b="1" dirty="0">
                    <a:solidFill>
                      <a:srgbClr val="FF0000"/>
                    </a:solidFill>
                  </a:rPr>
                  <a:t>0.6</a:t>
                </a:r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5C02829A-9BA7-6246-96EE-126B1EA08EFC}"/>
                  </a:ext>
                </a:extLst>
              </p:cNvPr>
              <p:cNvSpPr txBox="1"/>
              <p:nvPr/>
            </p:nvSpPr>
            <p:spPr>
              <a:xfrm>
                <a:off x="7576942" y="2951681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07C8B9EC-2FCE-3747-95B6-3D207FF2CD2B}"/>
                  </a:ext>
                </a:extLst>
              </p:cNvPr>
              <p:cNvSpPr txBox="1"/>
              <p:nvPr/>
            </p:nvSpPr>
            <p:spPr>
              <a:xfrm>
                <a:off x="8550978" y="3921807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4B89AF23-D01C-6444-B6A3-4FF18FD8EC3E}"/>
                  </a:ext>
                </a:extLst>
              </p:cNvPr>
              <p:cNvSpPr txBox="1"/>
              <p:nvPr/>
            </p:nvSpPr>
            <p:spPr>
              <a:xfrm>
                <a:off x="6602537" y="5323504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0EA2E787-BF55-1A4D-B6C3-97088D117FC6}"/>
                  </a:ext>
                </a:extLst>
              </p:cNvPr>
              <p:cNvSpPr txBox="1"/>
              <p:nvPr/>
            </p:nvSpPr>
            <p:spPr>
              <a:xfrm>
                <a:off x="7563597" y="5310288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0CB9FB92-C1A4-D34A-89B6-3AD9B394126F}"/>
                  </a:ext>
                </a:extLst>
              </p:cNvPr>
              <p:cNvSpPr txBox="1"/>
              <p:nvPr/>
            </p:nvSpPr>
            <p:spPr>
              <a:xfrm>
                <a:off x="7087448" y="5323504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D53D4240-2A1B-B147-A8FE-C04772875BA0}"/>
                  </a:ext>
                </a:extLst>
              </p:cNvPr>
              <p:cNvSpPr txBox="1"/>
              <p:nvPr/>
            </p:nvSpPr>
            <p:spPr>
              <a:xfrm>
                <a:off x="6114234" y="2948440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6C84C708-FD62-724C-96EF-2E5EB8A725E0}"/>
                  </a:ext>
                </a:extLst>
              </p:cNvPr>
              <p:cNvSpPr txBox="1"/>
              <p:nvPr/>
            </p:nvSpPr>
            <p:spPr>
              <a:xfrm>
                <a:off x="9527653" y="2951681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2F727D94-E3CC-184D-9A9F-394A52667E89}"/>
                  </a:ext>
                </a:extLst>
              </p:cNvPr>
              <p:cNvSpPr txBox="1"/>
              <p:nvPr/>
            </p:nvSpPr>
            <p:spPr>
              <a:xfrm>
                <a:off x="9529140" y="3898465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CAA3265D-8221-FA4E-A308-EC91EC785BC2}"/>
                  </a:ext>
                </a:extLst>
              </p:cNvPr>
              <p:cNvSpPr txBox="1"/>
              <p:nvPr/>
            </p:nvSpPr>
            <p:spPr>
              <a:xfrm>
                <a:off x="9527653" y="5323504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171AED73-C06E-154C-92A2-82C616A0BFA2}"/>
                  </a:ext>
                </a:extLst>
              </p:cNvPr>
              <p:cNvSpPr txBox="1"/>
              <p:nvPr/>
            </p:nvSpPr>
            <p:spPr>
              <a:xfrm>
                <a:off x="8061224" y="5310288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42A539EC-E829-BD44-8D7A-7D9834525FE3}"/>
                  </a:ext>
                </a:extLst>
              </p:cNvPr>
              <p:cNvSpPr txBox="1"/>
              <p:nvPr/>
            </p:nvSpPr>
            <p:spPr>
              <a:xfrm>
                <a:off x="6109620" y="3423453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711AD13D-14D6-7C4E-9CE4-2CE56F3C53D2}"/>
                  </a:ext>
                </a:extLst>
              </p:cNvPr>
              <p:cNvSpPr txBox="1"/>
              <p:nvPr/>
            </p:nvSpPr>
            <p:spPr>
              <a:xfrm>
                <a:off x="6588114" y="2948440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77093832-9373-CD4B-A4B6-3CDB2F9A1AA2}"/>
                  </a:ext>
                </a:extLst>
              </p:cNvPr>
              <p:cNvSpPr txBox="1"/>
              <p:nvPr/>
            </p:nvSpPr>
            <p:spPr>
              <a:xfrm>
                <a:off x="9048503" y="2951681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C965547B-9424-8847-82A1-5A30C025B8B6}"/>
                  </a:ext>
                </a:extLst>
              </p:cNvPr>
              <p:cNvSpPr txBox="1"/>
              <p:nvPr/>
            </p:nvSpPr>
            <p:spPr>
              <a:xfrm>
                <a:off x="7087448" y="2961731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AAF3E0BC-7890-9049-8FFA-C29EEEA87C3F}"/>
                  </a:ext>
                </a:extLst>
              </p:cNvPr>
              <p:cNvSpPr txBox="1"/>
              <p:nvPr/>
            </p:nvSpPr>
            <p:spPr>
              <a:xfrm>
                <a:off x="8538571" y="2961731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D6FAC0CA-DD51-3148-BD3F-7D85FC61E563}"/>
                  </a:ext>
                </a:extLst>
              </p:cNvPr>
              <p:cNvSpPr txBox="1"/>
              <p:nvPr/>
            </p:nvSpPr>
            <p:spPr>
              <a:xfrm>
                <a:off x="9527653" y="3437990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9F657EEF-A466-DC48-A592-B763FCA6ACF9}"/>
                  </a:ext>
                </a:extLst>
              </p:cNvPr>
              <p:cNvSpPr txBox="1"/>
              <p:nvPr/>
            </p:nvSpPr>
            <p:spPr>
              <a:xfrm>
                <a:off x="9527653" y="4856365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A44076E4-84E0-8843-AE1B-90B58E87A835}"/>
                  </a:ext>
                </a:extLst>
              </p:cNvPr>
              <p:cNvSpPr txBox="1"/>
              <p:nvPr/>
            </p:nvSpPr>
            <p:spPr>
              <a:xfrm>
                <a:off x="8548113" y="5327507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E9DAD30C-6261-1240-A86A-14291EB71EA1}"/>
                  </a:ext>
                </a:extLst>
              </p:cNvPr>
              <p:cNvSpPr txBox="1"/>
              <p:nvPr/>
            </p:nvSpPr>
            <p:spPr>
              <a:xfrm>
                <a:off x="6115648" y="5323504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ED38AFBD-E35C-0F49-AF88-7DDE0381199C}"/>
                  </a:ext>
                </a:extLst>
              </p:cNvPr>
              <p:cNvSpPr txBox="1"/>
              <p:nvPr/>
            </p:nvSpPr>
            <p:spPr>
              <a:xfrm>
                <a:off x="8073649" y="2961656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8C7D78D6-011A-7D42-9E7A-F8A9BD54F320}"/>
                  </a:ext>
                </a:extLst>
              </p:cNvPr>
              <p:cNvSpPr txBox="1"/>
              <p:nvPr/>
            </p:nvSpPr>
            <p:spPr>
              <a:xfrm>
                <a:off x="9527653" y="4375576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919573F3-1D89-1E47-B2B9-353F9062551C}"/>
                  </a:ext>
                </a:extLst>
              </p:cNvPr>
              <p:cNvSpPr txBox="1"/>
              <p:nvPr/>
            </p:nvSpPr>
            <p:spPr>
              <a:xfrm>
                <a:off x="6103630" y="3902468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C4F358D5-9E51-034A-A5FC-8B336AE70C91}"/>
                  </a:ext>
                </a:extLst>
              </p:cNvPr>
              <p:cNvSpPr txBox="1"/>
              <p:nvPr/>
            </p:nvSpPr>
            <p:spPr>
              <a:xfrm>
                <a:off x="6103630" y="4373478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FAE161B2-BACE-4A43-A71D-11CC35511A91}"/>
                  </a:ext>
                </a:extLst>
              </p:cNvPr>
              <p:cNvSpPr txBox="1"/>
              <p:nvPr/>
            </p:nvSpPr>
            <p:spPr>
              <a:xfrm>
                <a:off x="9035002" y="5319634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17" name="TextBox 116">
                <a:extLst>
                  <a:ext uri="{FF2B5EF4-FFF2-40B4-BE49-F238E27FC236}">
                    <a16:creationId xmlns:a16="http://schemas.microsoft.com/office/drawing/2014/main" id="{F72B4DBB-9001-9646-B32A-EDE027DF6508}"/>
                  </a:ext>
                </a:extLst>
              </p:cNvPr>
              <p:cNvSpPr txBox="1"/>
              <p:nvPr/>
            </p:nvSpPr>
            <p:spPr>
              <a:xfrm>
                <a:off x="6114234" y="4858463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18" name="TextBox 117">
                <a:extLst>
                  <a:ext uri="{FF2B5EF4-FFF2-40B4-BE49-F238E27FC236}">
                    <a16:creationId xmlns:a16="http://schemas.microsoft.com/office/drawing/2014/main" id="{E87A88BE-D45C-E949-AE51-7152C379FC65}"/>
                  </a:ext>
                </a:extLst>
              </p:cNvPr>
              <p:cNvSpPr txBox="1"/>
              <p:nvPr/>
            </p:nvSpPr>
            <p:spPr>
              <a:xfrm>
                <a:off x="7955482" y="4858463"/>
                <a:ext cx="5293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0.9</a:t>
                </a:r>
              </a:p>
            </p:txBody>
          </p:sp>
          <p:sp>
            <p:nvSpPr>
              <p:cNvPr id="119" name="TextBox 118">
                <a:extLst>
                  <a:ext uri="{FF2B5EF4-FFF2-40B4-BE49-F238E27FC236}">
                    <a16:creationId xmlns:a16="http://schemas.microsoft.com/office/drawing/2014/main" id="{E8AFC4E3-2777-7040-A1AB-28C574BFB7ED}"/>
                  </a:ext>
                </a:extLst>
              </p:cNvPr>
              <p:cNvSpPr txBox="1"/>
              <p:nvPr/>
            </p:nvSpPr>
            <p:spPr>
              <a:xfrm>
                <a:off x="7087448" y="3436744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20" name="TextBox 119">
                <a:extLst>
                  <a:ext uri="{FF2B5EF4-FFF2-40B4-BE49-F238E27FC236}">
                    <a16:creationId xmlns:a16="http://schemas.microsoft.com/office/drawing/2014/main" id="{E99B1071-D590-6047-A2FA-9EEC50746D06}"/>
                  </a:ext>
                </a:extLst>
              </p:cNvPr>
              <p:cNvSpPr txBox="1"/>
              <p:nvPr/>
            </p:nvSpPr>
            <p:spPr>
              <a:xfrm>
                <a:off x="9048503" y="3436744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912F77D4-BA44-E142-B56D-D40BA1964822}"/>
                  </a:ext>
                </a:extLst>
              </p:cNvPr>
              <p:cNvSpPr txBox="1"/>
              <p:nvPr/>
            </p:nvSpPr>
            <p:spPr>
              <a:xfrm>
                <a:off x="7085715" y="4374160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22" name="TextBox 121">
                <a:extLst>
                  <a:ext uri="{FF2B5EF4-FFF2-40B4-BE49-F238E27FC236}">
                    <a16:creationId xmlns:a16="http://schemas.microsoft.com/office/drawing/2014/main" id="{FF903E20-904B-DA42-B91F-0A17E48CBAC1}"/>
                  </a:ext>
                </a:extLst>
              </p:cNvPr>
              <p:cNvSpPr txBox="1"/>
              <p:nvPr/>
            </p:nvSpPr>
            <p:spPr>
              <a:xfrm>
                <a:off x="7579099" y="4373478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636D8115-3912-A549-8F30-5DD9EB834D5A}"/>
                  </a:ext>
                </a:extLst>
              </p:cNvPr>
              <p:cNvSpPr txBox="1"/>
              <p:nvPr/>
            </p:nvSpPr>
            <p:spPr>
              <a:xfrm>
                <a:off x="8536422" y="4386770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24" name="TextBox 123">
                <a:extLst>
                  <a:ext uri="{FF2B5EF4-FFF2-40B4-BE49-F238E27FC236}">
                    <a16:creationId xmlns:a16="http://schemas.microsoft.com/office/drawing/2014/main" id="{188A495E-E47C-2041-962C-964D759105D7}"/>
                  </a:ext>
                </a:extLst>
              </p:cNvPr>
              <p:cNvSpPr txBox="1"/>
              <p:nvPr/>
            </p:nvSpPr>
            <p:spPr>
              <a:xfrm>
                <a:off x="9059898" y="4386770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0C4B3CF7-6BBB-0C48-800A-26D187379D9B}"/>
                  </a:ext>
                </a:extLst>
              </p:cNvPr>
              <p:cNvSpPr txBox="1"/>
              <p:nvPr/>
            </p:nvSpPr>
            <p:spPr>
              <a:xfrm>
                <a:off x="6588114" y="4848491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26" name="TextBox 125">
                <a:extLst>
                  <a:ext uri="{FF2B5EF4-FFF2-40B4-BE49-F238E27FC236}">
                    <a16:creationId xmlns:a16="http://schemas.microsoft.com/office/drawing/2014/main" id="{68BFCC1A-129A-3D4C-A556-E671715760B4}"/>
                  </a:ext>
                </a:extLst>
              </p:cNvPr>
              <p:cNvSpPr txBox="1"/>
              <p:nvPr/>
            </p:nvSpPr>
            <p:spPr>
              <a:xfrm>
                <a:off x="6494879" y="3436744"/>
                <a:ext cx="5293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0.8</a:t>
                </a:r>
              </a:p>
            </p:txBody>
          </p:sp>
          <p:sp>
            <p:nvSpPr>
              <p:cNvPr id="127" name="TextBox 126">
                <a:extLst>
                  <a:ext uri="{FF2B5EF4-FFF2-40B4-BE49-F238E27FC236}">
                    <a16:creationId xmlns:a16="http://schemas.microsoft.com/office/drawing/2014/main" id="{6EC6A36F-A610-DB46-B996-64F90E191008}"/>
                  </a:ext>
                </a:extLst>
              </p:cNvPr>
              <p:cNvSpPr txBox="1"/>
              <p:nvPr/>
            </p:nvSpPr>
            <p:spPr>
              <a:xfrm>
                <a:off x="7955482" y="3436589"/>
                <a:ext cx="5293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1.0</a:t>
                </a:r>
              </a:p>
            </p:txBody>
          </p:sp>
          <p:sp>
            <p:nvSpPr>
              <p:cNvPr id="128" name="TextBox 127">
                <a:extLst>
                  <a:ext uri="{FF2B5EF4-FFF2-40B4-BE49-F238E27FC236}">
                    <a16:creationId xmlns:a16="http://schemas.microsoft.com/office/drawing/2014/main" id="{98C0C004-5046-974E-8B5F-5CCD678DDD6E}"/>
                  </a:ext>
                </a:extLst>
              </p:cNvPr>
              <p:cNvSpPr txBox="1"/>
              <p:nvPr/>
            </p:nvSpPr>
            <p:spPr>
              <a:xfrm>
                <a:off x="6494670" y="4386770"/>
                <a:ext cx="5293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0.1</a:t>
                </a:r>
              </a:p>
            </p:txBody>
          </p:sp>
          <p:sp>
            <p:nvSpPr>
              <p:cNvPr id="129" name="TextBox 128">
                <a:extLst>
                  <a:ext uri="{FF2B5EF4-FFF2-40B4-BE49-F238E27FC236}">
                    <a16:creationId xmlns:a16="http://schemas.microsoft.com/office/drawing/2014/main" id="{E4DBBFE7-8B3D-2B4A-8803-DD30CCF0AEA8}"/>
                  </a:ext>
                </a:extLst>
              </p:cNvPr>
              <p:cNvSpPr txBox="1"/>
              <p:nvPr/>
            </p:nvSpPr>
            <p:spPr>
              <a:xfrm>
                <a:off x="8455688" y="3436589"/>
                <a:ext cx="5293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0.6</a:t>
                </a:r>
              </a:p>
            </p:txBody>
          </p:sp>
          <p:sp>
            <p:nvSpPr>
              <p:cNvPr id="130" name="TextBox 129">
                <a:extLst>
                  <a:ext uri="{FF2B5EF4-FFF2-40B4-BE49-F238E27FC236}">
                    <a16:creationId xmlns:a16="http://schemas.microsoft.com/office/drawing/2014/main" id="{181DFB93-966C-604E-8ABC-876CBF7B0A88}"/>
                  </a:ext>
                </a:extLst>
              </p:cNvPr>
              <p:cNvSpPr txBox="1"/>
              <p:nvPr/>
            </p:nvSpPr>
            <p:spPr>
              <a:xfrm>
                <a:off x="8455688" y="4861783"/>
                <a:ext cx="5293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0.5</a:t>
                </a:r>
              </a:p>
            </p:txBody>
          </p:sp>
          <p:sp>
            <p:nvSpPr>
              <p:cNvPr id="131" name="TextBox 130">
                <a:extLst>
                  <a:ext uri="{FF2B5EF4-FFF2-40B4-BE49-F238E27FC236}">
                    <a16:creationId xmlns:a16="http://schemas.microsoft.com/office/drawing/2014/main" id="{A6608B81-0460-D44A-9B3E-2A5222041D71}"/>
                  </a:ext>
                </a:extLst>
              </p:cNvPr>
              <p:cNvSpPr txBox="1"/>
              <p:nvPr/>
            </p:nvSpPr>
            <p:spPr>
              <a:xfrm>
                <a:off x="6981222" y="3898465"/>
                <a:ext cx="5293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0.3</a:t>
                </a:r>
              </a:p>
            </p:txBody>
          </p:sp>
          <p:sp>
            <p:nvSpPr>
              <p:cNvPr id="132" name="TextBox 131">
                <a:extLst>
                  <a:ext uri="{FF2B5EF4-FFF2-40B4-BE49-F238E27FC236}">
                    <a16:creationId xmlns:a16="http://schemas.microsoft.com/office/drawing/2014/main" id="{A74BD308-E0D4-5F41-A9BD-52B4FA4C18E7}"/>
                  </a:ext>
                </a:extLst>
              </p:cNvPr>
              <p:cNvSpPr txBox="1"/>
              <p:nvPr/>
            </p:nvSpPr>
            <p:spPr>
              <a:xfrm>
                <a:off x="7563597" y="4856365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33" name="TextBox 132">
                <a:extLst>
                  <a:ext uri="{FF2B5EF4-FFF2-40B4-BE49-F238E27FC236}">
                    <a16:creationId xmlns:a16="http://schemas.microsoft.com/office/drawing/2014/main" id="{F41E9A90-FBE2-9645-ACED-D51B3659FBBD}"/>
                  </a:ext>
                </a:extLst>
              </p:cNvPr>
              <p:cNvSpPr txBox="1"/>
              <p:nvPr/>
            </p:nvSpPr>
            <p:spPr>
              <a:xfrm>
                <a:off x="8073649" y="3908437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34" name="TextBox 133">
                <a:extLst>
                  <a:ext uri="{FF2B5EF4-FFF2-40B4-BE49-F238E27FC236}">
                    <a16:creationId xmlns:a16="http://schemas.microsoft.com/office/drawing/2014/main" id="{6DE0278A-ACA4-9F4E-A964-343E5E1BCBFB}"/>
                  </a:ext>
                </a:extLst>
              </p:cNvPr>
              <p:cNvSpPr txBox="1"/>
              <p:nvPr/>
            </p:nvSpPr>
            <p:spPr>
              <a:xfrm>
                <a:off x="7575823" y="3908437"/>
                <a:ext cx="3209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</a:t>
                </a:r>
              </a:p>
            </p:txBody>
          </p:sp>
          <p:sp>
            <p:nvSpPr>
              <p:cNvPr id="135" name="TextBox 134">
                <a:extLst>
                  <a:ext uri="{FF2B5EF4-FFF2-40B4-BE49-F238E27FC236}">
                    <a16:creationId xmlns:a16="http://schemas.microsoft.com/office/drawing/2014/main" id="{0DB786FB-71FF-464A-96B4-15AD9B6ACC8D}"/>
                  </a:ext>
                </a:extLst>
              </p:cNvPr>
              <p:cNvSpPr txBox="1"/>
              <p:nvPr/>
            </p:nvSpPr>
            <p:spPr>
              <a:xfrm>
                <a:off x="8939984" y="3911602"/>
                <a:ext cx="5293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0.9</a:t>
                </a:r>
              </a:p>
            </p:txBody>
          </p:sp>
          <p:sp>
            <p:nvSpPr>
              <p:cNvPr id="136" name="TextBox 135">
                <a:extLst>
                  <a:ext uri="{FF2B5EF4-FFF2-40B4-BE49-F238E27FC236}">
                    <a16:creationId xmlns:a16="http://schemas.microsoft.com/office/drawing/2014/main" id="{16783581-F6A5-5848-901B-3136AE2EE8EF}"/>
                  </a:ext>
                </a:extLst>
              </p:cNvPr>
              <p:cNvSpPr txBox="1"/>
              <p:nvPr/>
            </p:nvSpPr>
            <p:spPr>
              <a:xfrm>
                <a:off x="6981222" y="4874912"/>
                <a:ext cx="5293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0.4</a:t>
                </a:r>
              </a:p>
            </p:txBody>
          </p:sp>
          <p:sp>
            <p:nvSpPr>
              <p:cNvPr id="137" name="TextBox 136">
                <a:extLst>
                  <a:ext uri="{FF2B5EF4-FFF2-40B4-BE49-F238E27FC236}">
                    <a16:creationId xmlns:a16="http://schemas.microsoft.com/office/drawing/2014/main" id="{8BD255D8-20DD-D24A-9653-2A2B7CCF88F0}"/>
                  </a:ext>
                </a:extLst>
              </p:cNvPr>
              <p:cNvSpPr txBox="1"/>
              <p:nvPr/>
            </p:nvSpPr>
            <p:spPr>
              <a:xfrm>
                <a:off x="7955482" y="4386770"/>
                <a:ext cx="52931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0.1</a:t>
                </a:r>
              </a:p>
            </p:txBody>
          </p: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9B8839BA-9876-6C49-B37D-CB00D20B0E22}"/>
                </a:ext>
              </a:extLst>
            </p:cNvPr>
            <p:cNvSpPr txBox="1"/>
            <p:nvPr/>
          </p:nvSpPr>
          <p:spPr>
            <a:xfrm>
              <a:off x="7089167" y="6067270"/>
              <a:ext cx="17860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360 DEGREES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BD0D95F1-A4AD-9541-BFD7-11E61B5EB997}"/>
                </a:ext>
              </a:extLst>
            </p:cNvPr>
            <p:cNvSpPr txBox="1"/>
            <p:nvPr/>
          </p:nvSpPr>
          <p:spPr>
            <a:xfrm rot="5400000">
              <a:off x="9362232" y="4296404"/>
              <a:ext cx="17860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180 DEGREES</a:t>
              </a:r>
            </a:p>
          </p:txBody>
        </p:sp>
      </p:grpSp>
      <p:sp>
        <p:nvSpPr>
          <p:cNvPr id="145" name="Title 1">
            <a:extLst>
              <a:ext uri="{FF2B5EF4-FFF2-40B4-BE49-F238E27FC236}">
                <a16:creationId xmlns:a16="http://schemas.microsoft.com/office/drawing/2014/main" id="{8F805254-3F5C-0943-A9B5-D090186D57BE}"/>
              </a:ext>
            </a:extLst>
          </p:cNvPr>
          <p:cNvSpPr txBox="1">
            <a:spLocks/>
          </p:cNvSpPr>
          <p:nvPr/>
        </p:nvSpPr>
        <p:spPr>
          <a:xfrm>
            <a:off x="7808038" y="6154170"/>
            <a:ext cx="3449941" cy="743822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FF0000"/>
                </a:solidFill>
                <a:latin typeface="+mn-lt"/>
              </a:rPr>
              <a:t>Bag of locations.</a:t>
            </a:r>
          </a:p>
        </p:txBody>
      </p:sp>
      <p:sp>
        <p:nvSpPr>
          <p:cNvPr id="146" name="Title 1">
            <a:extLst>
              <a:ext uri="{FF2B5EF4-FFF2-40B4-BE49-F238E27FC236}">
                <a16:creationId xmlns:a16="http://schemas.microsoft.com/office/drawing/2014/main" id="{B3F79FC6-6EF2-1346-B69D-7CE10EFBA35A}"/>
              </a:ext>
            </a:extLst>
          </p:cNvPr>
          <p:cNvSpPr txBox="1">
            <a:spLocks/>
          </p:cNvSpPr>
          <p:nvPr/>
        </p:nvSpPr>
        <p:spPr>
          <a:xfrm>
            <a:off x="7554667" y="57833"/>
            <a:ext cx="3501196" cy="699865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FF0000"/>
                </a:solidFill>
                <a:latin typeface="+mn-lt"/>
              </a:rPr>
              <a:t>Bag of words.</a:t>
            </a:r>
          </a:p>
        </p:txBody>
      </p:sp>
      <p:sp>
        <p:nvSpPr>
          <p:cNvPr id="199" name="Right Brace 198">
            <a:extLst>
              <a:ext uri="{FF2B5EF4-FFF2-40B4-BE49-F238E27FC236}">
                <a16:creationId xmlns:a16="http://schemas.microsoft.com/office/drawing/2014/main" id="{A3B18C18-9501-1842-BA45-4AEFD727E0BA}"/>
              </a:ext>
            </a:extLst>
          </p:cNvPr>
          <p:cNvSpPr/>
          <p:nvPr/>
        </p:nvSpPr>
        <p:spPr>
          <a:xfrm rot="10800000">
            <a:off x="6419400" y="2605998"/>
            <a:ext cx="784037" cy="3392376"/>
          </a:xfrm>
          <a:prstGeom prst="rightBrace">
            <a:avLst>
              <a:gd name="adj1" fmla="val 11369"/>
              <a:gd name="adj2" fmla="val 5255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Title 1">
            <a:extLst>
              <a:ext uri="{FF2B5EF4-FFF2-40B4-BE49-F238E27FC236}">
                <a16:creationId xmlns:a16="http://schemas.microsoft.com/office/drawing/2014/main" id="{A8C657A1-2D66-AA4C-9DBD-E3F48754618D}"/>
              </a:ext>
            </a:extLst>
          </p:cNvPr>
          <p:cNvSpPr txBox="1">
            <a:spLocks/>
          </p:cNvSpPr>
          <p:nvPr/>
        </p:nvSpPr>
        <p:spPr>
          <a:xfrm>
            <a:off x="28321" y="4597494"/>
            <a:ext cx="6474972" cy="2456442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rgbClr val="FF0000"/>
                </a:solidFill>
                <a:latin typeface="+mn-lt"/>
              </a:rPr>
              <a:t>(reshape to) 1D Map Vector</a:t>
            </a:r>
          </a:p>
        </p:txBody>
      </p:sp>
      <p:sp>
        <p:nvSpPr>
          <p:cNvPr id="147" name="Title 1">
            <a:extLst>
              <a:ext uri="{FF2B5EF4-FFF2-40B4-BE49-F238E27FC236}">
                <a16:creationId xmlns:a16="http://schemas.microsoft.com/office/drawing/2014/main" id="{7B7AFC38-43D1-DB47-8B79-6646E4B85A1F}"/>
              </a:ext>
            </a:extLst>
          </p:cNvPr>
          <p:cNvSpPr txBox="1">
            <a:spLocks/>
          </p:cNvSpPr>
          <p:nvPr/>
        </p:nvSpPr>
        <p:spPr>
          <a:xfrm rot="16200000">
            <a:off x="4019610" y="872559"/>
            <a:ext cx="2893368" cy="1296503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200000"/>
              </a:lnSpc>
            </a:pPr>
            <a:r>
              <a:rPr lang="en-US" sz="3200" dirty="0">
                <a:solidFill>
                  <a:srgbClr val="FF0000"/>
                </a:solidFill>
                <a:latin typeface="+mn-lt"/>
              </a:rPr>
              <a:t>Lexical </a:t>
            </a:r>
          </a:p>
          <a:p>
            <a:r>
              <a:rPr lang="en-US" sz="3200" dirty="0">
                <a:solidFill>
                  <a:srgbClr val="FF0000"/>
                </a:solidFill>
                <a:latin typeface="+mn-lt"/>
              </a:rPr>
              <a:t>Footprint</a:t>
            </a:r>
          </a:p>
        </p:txBody>
      </p:sp>
      <p:sp>
        <p:nvSpPr>
          <p:cNvPr id="148" name="Title 1">
            <a:extLst>
              <a:ext uri="{FF2B5EF4-FFF2-40B4-BE49-F238E27FC236}">
                <a16:creationId xmlns:a16="http://schemas.microsoft.com/office/drawing/2014/main" id="{D85D424B-3A2F-2F4F-8156-C6E0DD28EA08}"/>
              </a:ext>
            </a:extLst>
          </p:cNvPr>
          <p:cNvSpPr txBox="1">
            <a:spLocks/>
          </p:cNvSpPr>
          <p:nvPr/>
        </p:nvSpPr>
        <p:spPr>
          <a:xfrm rot="16200000">
            <a:off x="4231535" y="3423799"/>
            <a:ext cx="2893368" cy="1296503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solidFill>
                  <a:srgbClr val="FF0000"/>
                </a:solidFill>
                <a:latin typeface="+mn-lt"/>
              </a:rPr>
              <a:t>Geographic</a:t>
            </a:r>
          </a:p>
          <a:p>
            <a:r>
              <a:rPr lang="en-US" sz="3200" dirty="0">
                <a:solidFill>
                  <a:srgbClr val="FF0000"/>
                </a:solidFill>
                <a:latin typeface="+mn-lt"/>
              </a:rPr>
              <a:t>Footprint</a:t>
            </a:r>
          </a:p>
        </p:txBody>
      </p: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FE9380DC-F97D-FC47-9584-7C6714122BE3}"/>
              </a:ext>
            </a:extLst>
          </p:cNvPr>
          <p:cNvGrpSpPr/>
          <p:nvPr/>
        </p:nvGrpSpPr>
        <p:grpSpPr>
          <a:xfrm>
            <a:off x="888632" y="407765"/>
            <a:ext cx="4141336" cy="3664286"/>
            <a:chOff x="888632" y="407765"/>
            <a:chExt cx="4141336" cy="366428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636F926-7558-1E41-A124-D84F03B045A9}"/>
                </a:ext>
              </a:extLst>
            </p:cNvPr>
            <p:cNvSpPr txBox="1"/>
            <p:nvPr/>
          </p:nvSpPr>
          <p:spPr>
            <a:xfrm>
              <a:off x="888632" y="407765"/>
              <a:ext cx="3440743" cy="830997"/>
            </a:xfrm>
            <a:prstGeom prst="rect">
              <a:avLst/>
            </a:prstGeom>
          </p:spPr>
          <p:style>
            <a:lnRef idx="1">
              <a:schemeClr val="dk1"/>
            </a:lnRef>
            <a:fillRef idx="3">
              <a:schemeClr val="dk1"/>
            </a:fillRef>
            <a:effectRef idx="2">
              <a:schemeClr val="dk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1 TEXT DOCUMENT, </a:t>
              </a:r>
            </a:p>
            <a:p>
              <a:pPr algn="ctr"/>
              <a:r>
                <a:rPr lang="en-US" sz="2400" dirty="0"/>
                <a:t>2 SETS OF FEATURES</a:t>
              </a:r>
            </a:p>
          </p:txBody>
        </p:sp>
        <p:cxnSp>
          <p:nvCxnSpPr>
            <p:cNvPr id="69" name="Elbow Connector 68">
              <a:extLst>
                <a:ext uri="{FF2B5EF4-FFF2-40B4-BE49-F238E27FC236}">
                  <a16:creationId xmlns:a16="http://schemas.microsoft.com/office/drawing/2014/main" id="{ED041C76-728A-AD40-BFFE-BAAEFD41F628}"/>
                </a:ext>
              </a:extLst>
            </p:cNvPr>
            <p:cNvCxnSpPr>
              <a:stCxn id="12" idx="3"/>
              <a:endCxn id="148" idx="0"/>
            </p:cNvCxnSpPr>
            <p:nvPr/>
          </p:nvCxnSpPr>
          <p:spPr>
            <a:xfrm>
              <a:off x="4329375" y="823264"/>
              <a:ext cx="700593" cy="3248787"/>
            </a:xfrm>
            <a:prstGeom prst="bentConnector5">
              <a:avLst>
                <a:gd name="adj1" fmla="val 32630"/>
                <a:gd name="adj2" fmla="val 46418"/>
                <a:gd name="adj3" fmla="val 6737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>
              <a:extLst>
                <a:ext uri="{FF2B5EF4-FFF2-40B4-BE49-F238E27FC236}">
                  <a16:creationId xmlns:a16="http://schemas.microsoft.com/office/drawing/2014/main" id="{12FEA019-A807-8E49-B305-FEE8DB300322}"/>
                </a:ext>
              </a:extLst>
            </p:cNvPr>
            <p:cNvCxnSpPr>
              <a:cxnSpLocks/>
            </p:cNvCxnSpPr>
            <p:nvPr/>
          </p:nvCxnSpPr>
          <p:spPr>
            <a:xfrm>
              <a:off x="4792642" y="884818"/>
              <a:ext cx="22112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B38D07CE-9E9C-FC4F-BD5E-FF0BFE18E263}"/>
              </a:ext>
            </a:extLst>
          </p:cNvPr>
          <p:cNvSpPr/>
          <p:nvPr/>
        </p:nvSpPr>
        <p:spPr>
          <a:xfrm>
            <a:off x="8734421" y="3249588"/>
            <a:ext cx="670356" cy="623300"/>
          </a:xfrm>
          <a:prstGeom prst="ellipse">
            <a:avLst/>
          </a:prstGeom>
          <a:noFill/>
          <a:ln w="57150">
            <a:solidFill>
              <a:schemeClr val="accent6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A5E8F330-50EC-E04E-84C2-AE115920B3C6}"/>
              </a:ext>
            </a:extLst>
          </p:cNvPr>
          <p:cNvSpPr/>
          <p:nvPr/>
        </p:nvSpPr>
        <p:spPr>
          <a:xfrm>
            <a:off x="7752891" y="3697285"/>
            <a:ext cx="670356" cy="623300"/>
          </a:xfrm>
          <a:prstGeom prst="ellipse">
            <a:avLst/>
          </a:prstGeom>
          <a:noFill/>
          <a:ln w="57150">
            <a:solidFill>
              <a:schemeClr val="accent6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>
            <a:extLst>
              <a:ext uri="{FF2B5EF4-FFF2-40B4-BE49-F238E27FC236}">
                <a16:creationId xmlns:a16="http://schemas.microsoft.com/office/drawing/2014/main" id="{3E5B3CED-A7F0-D542-A89D-00910688788E}"/>
              </a:ext>
            </a:extLst>
          </p:cNvPr>
          <p:cNvSpPr/>
          <p:nvPr/>
        </p:nvSpPr>
        <p:spPr>
          <a:xfrm>
            <a:off x="10196737" y="4644984"/>
            <a:ext cx="670356" cy="623300"/>
          </a:xfrm>
          <a:prstGeom prst="ellipse">
            <a:avLst/>
          </a:prstGeom>
          <a:noFill/>
          <a:ln w="57150">
            <a:solidFill>
              <a:schemeClr val="accent6"/>
            </a:solidFill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41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46" grpId="0"/>
      <p:bldP spid="199" grpId="0" animBg="1"/>
      <p:bldP spid="200" grpId="0"/>
      <p:bldP spid="147" grpId="0"/>
      <p:bldP spid="148" grpId="0"/>
      <p:bldP spid="11" grpId="0" animBg="1"/>
      <p:bldP spid="150" grpId="0" animBg="1"/>
      <p:bldP spid="15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DF29C3-714A-6749-B720-33998C3F3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2256" y="668406"/>
            <a:ext cx="7647205" cy="556306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F2A3CE-B963-7342-83DF-3BDC04327532}"/>
              </a:ext>
            </a:extLst>
          </p:cNvPr>
          <p:cNvSpPr txBox="1"/>
          <p:nvPr/>
        </p:nvSpPr>
        <p:spPr>
          <a:xfrm>
            <a:off x="0" y="0"/>
            <a:ext cx="4097867" cy="685800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E40D9C0-3511-2C4A-A58F-3DC59CB0471E}"/>
              </a:ext>
            </a:extLst>
          </p:cNvPr>
          <p:cNvSpPr txBox="1">
            <a:spLocks/>
          </p:cNvSpPr>
          <p:nvPr/>
        </p:nvSpPr>
        <p:spPr>
          <a:xfrm>
            <a:off x="135464" y="1502671"/>
            <a:ext cx="3810000" cy="3468634"/>
          </a:xfrm>
          <a:prstGeom prst="rect">
            <a:avLst/>
          </a:prstGeom>
        </p:spPr>
        <p:txBody>
          <a:bodyPr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solidFill>
                  <a:schemeClr val="bg1"/>
                </a:solidFill>
                <a:latin typeface="+mn-lt"/>
              </a:rPr>
              <a:t>The </a:t>
            </a:r>
            <a:r>
              <a:rPr lang="en-GB" u="sng" dirty="0">
                <a:solidFill>
                  <a:srgbClr val="FFFF00"/>
                </a:solidFill>
                <a:latin typeface="+mn-lt"/>
              </a:rPr>
              <a:t>Giza</a:t>
            </a:r>
            <a:r>
              <a:rPr lang="en-GB" dirty="0">
                <a:solidFill>
                  <a:schemeClr val="bg1"/>
                </a:solidFill>
                <a:latin typeface="+mn-lt"/>
              </a:rPr>
              <a:t> pyramid complex is an archaeological site on the </a:t>
            </a:r>
            <a:r>
              <a:rPr lang="en-GB" u="sng" dirty="0">
                <a:solidFill>
                  <a:srgbClr val="FFFF00"/>
                </a:solidFill>
                <a:latin typeface="+mn-lt"/>
              </a:rPr>
              <a:t>Giza Plateau</a:t>
            </a:r>
            <a:r>
              <a:rPr lang="en-GB" dirty="0">
                <a:solidFill>
                  <a:schemeClr val="bg1"/>
                </a:solidFill>
                <a:latin typeface="+mn-lt"/>
              </a:rPr>
              <a:t>, on the outskirts of </a:t>
            </a:r>
            <a:r>
              <a:rPr lang="en-GB" u="sng" dirty="0">
                <a:solidFill>
                  <a:srgbClr val="FFFF00"/>
                </a:solidFill>
                <a:latin typeface="+mn-lt"/>
              </a:rPr>
              <a:t>Cairo</a:t>
            </a:r>
            <a:r>
              <a:rPr lang="en-GB" dirty="0">
                <a:solidFill>
                  <a:schemeClr val="bg1"/>
                </a:solidFill>
                <a:latin typeface="+mn-lt"/>
              </a:rPr>
              <a:t>, </a:t>
            </a:r>
            <a:r>
              <a:rPr lang="en-GB" u="sng" dirty="0">
                <a:solidFill>
                  <a:srgbClr val="FFFF00"/>
                </a:solidFill>
                <a:latin typeface="+mn-lt"/>
              </a:rPr>
              <a:t>Egypt</a:t>
            </a:r>
            <a:r>
              <a:rPr lang="en-GB" dirty="0">
                <a:solidFill>
                  <a:schemeClr val="bg1"/>
                </a:solidFill>
                <a:latin typeface="+mn-lt"/>
              </a:rPr>
              <a:t>.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91B4335-1010-E447-84C2-3662A1002FAC}"/>
              </a:ext>
            </a:extLst>
          </p:cNvPr>
          <p:cNvSpPr txBox="1">
            <a:spLocks/>
          </p:cNvSpPr>
          <p:nvPr/>
        </p:nvSpPr>
        <p:spPr>
          <a:xfrm>
            <a:off x="-1" y="629792"/>
            <a:ext cx="4097867" cy="512916"/>
          </a:xfrm>
          <a:prstGeom prst="rect">
            <a:avLst/>
          </a:prstGeom>
        </p:spPr>
        <p:txBody>
          <a:bodyPr vert="horz" lIns="228600" tIns="228600" rIns="228600" bIns="228600" rtlCol="0" anchor="ctr">
            <a:noAutofit/>
          </a:bodyPr>
          <a:lstStyle>
            <a:lvl1pPr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b="0" i="0" kern="1200" cap="none" spc="-150">
                <a:solidFill>
                  <a:srgbClr val="FFFEFF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>
                <a:latin typeface="+mn-lt"/>
              </a:rPr>
              <a:t>ARTICLE.COM</a:t>
            </a:r>
            <a:endParaRPr lang="en-US" dirty="0">
              <a:latin typeface="+mn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E074A75-256C-3147-BFD8-2BBE014B6618}"/>
              </a:ext>
            </a:extLst>
          </p:cNvPr>
          <p:cNvSpPr/>
          <p:nvPr/>
        </p:nvSpPr>
        <p:spPr>
          <a:xfrm>
            <a:off x="4282256" y="914400"/>
            <a:ext cx="5631765" cy="136357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714511F-7572-164E-BB2A-ABBBAD0F501A}"/>
              </a:ext>
            </a:extLst>
          </p:cNvPr>
          <p:cNvSpPr/>
          <p:nvPr/>
        </p:nvSpPr>
        <p:spPr>
          <a:xfrm>
            <a:off x="4282256" y="2320020"/>
            <a:ext cx="5631765" cy="136357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E6FE6A-A453-CD45-AE5F-5CE8485468C1}"/>
              </a:ext>
            </a:extLst>
          </p:cNvPr>
          <p:cNvSpPr/>
          <p:nvPr/>
        </p:nvSpPr>
        <p:spPr>
          <a:xfrm>
            <a:off x="4282256" y="3607726"/>
            <a:ext cx="5631765" cy="136357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6368C1-BDA9-DB43-9ADD-E770F1A647AF}"/>
              </a:ext>
            </a:extLst>
          </p:cNvPr>
          <p:cNvSpPr/>
          <p:nvPr/>
        </p:nvSpPr>
        <p:spPr>
          <a:xfrm>
            <a:off x="4282255" y="4895432"/>
            <a:ext cx="5631765" cy="136357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FD0B4F7-E4CC-4B46-81AC-1F55DAE3F615}"/>
              </a:ext>
            </a:extLst>
          </p:cNvPr>
          <p:cNvGrpSpPr/>
          <p:nvPr/>
        </p:nvGrpSpPr>
        <p:grpSpPr>
          <a:xfrm>
            <a:off x="10238704" y="886250"/>
            <a:ext cx="1690757" cy="2563686"/>
            <a:chOff x="10238704" y="886250"/>
            <a:chExt cx="1690757" cy="256368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5DC65B9-21F2-6346-BE22-9727605CE9F9}"/>
                </a:ext>
              </a:extLst>
            </p:cNvPr>
            <p:cNvSpPr txBox="1"/>
            <p:nvPr/>
          </p:nvSpPr>
          <p:spPr>
            <a:xfrm>
              <a:off x="10238704" y="886250"/>
              <a:ext cx="1690757" cy="830997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Map</a:t>
              </a:r>
            </a:p>
            <a:p>
              <a:pPr algn="ctr"/>
              <a:r>
                <a:rPr lang="en-US" sz="2400" b="1" dirty="0">
                  <a:solidFill>
                    <a:srgbClr val="FF0000"/>
                  </a:solidFill>
                </a:rPr>
                <a:t>7,823D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52B63AA-CEB2-A84F-AD3D-49D5272BEB5B}"/>
                </a:ext>
              </a:extLst>
            </p:cNvPr>
            <p:cNvCxnSpPr>
              <a:cxnSpLocks/>
              <a:stCxn id="10" idx="3"/>
              <a:endCxn id="3" idx="3"/>
            </p:cNvCxnSpPr>
            <p:nvPr/>
          </p:nvCxnSpPr>
          <p:spPr>
            <a:xfrm>
              <a:off x="11929461" y="1301749"/>
              <a:ext cx="0" cy="2148187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7466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6" presetClass="emph" presetSubtype="0" repeatCount="3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10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50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6" presetClass="emph" presetSubtype="0" repeatCount="3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10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50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6" presetClass="emph" presetSubtype="0" repeatCount="3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50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6" presetClass="emph" presetSubtype="0" repeatCount="3000" fill="remove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0" dur="50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  <p:bldP spid="9" grpId="0" animBg="1"/>
      <p:bldP spid="9" grpId="1" animBg="1"/>
      <p:bldP spid="9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4EBD2-DBAF-5F47-BFEC-595841408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Evaluation</a:t>
            </a:r>
            <a:br>
              <a:rPr lang="en-US" dirty="0">
                <a:latin typeface="+mn-lt"/>
              </a:rPr>
            </a:b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Datasets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97910-51FE-8447-B832-F273921C2A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18265" y="292549"/>
            <a:ext cx="6198919" cy="1880635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LOCAL GLOBAL LEXICON (LGL) </a:t>
            </a:r>
            <a:r>
              <a:rPr lang="en-US" dirty="0"/>
              <a:t>by </a:t>
            </a:r>
            <a:r>
              <a:rPr lang="en-US" u="sng" dirty="0">
                <a:solidFill>
                  <a:srgbClr val="0070C0"/>
                </a:solidFill>
              </a:rPr>
              <a:t>(Lieberman et al. 2010)</a:t>
            </a:r>
            <a:r>
              <a:rPr lang="en-US" dirty="0"/>
              <a:t> – packaged with our code.</a:t>
            </a:r>
          </a:p>
          <a:p>
            <a:r>
              <a:rPr lang="en-US" dirty="0"/>
              <a:t>588 local news articles from global sources</a:t>
            </a:r>
          </a:p>
          <a:p>
            <a:r>
              <a:rPr lang="en-US" dirty="0"/>
              <a:t>4460 annotated places, Medium Difficulty Test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7EA9C0-A716-804E-986E-09D09C3EE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8265" y="2128370"/>
            <a:ext cx="6198919" cy="1814238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WIKIPEDIA TOPONYM RETRIEVAL </a:t>
            </a:r>
            <a:r>
              <a:rPr lang="en-US" dirty="0"/>
              <a:t>(</a:t>
            </a:r>
            <a:r>
              <a:rPr lang="en-US" dirty="0" err="1"/>
              <a:t>WikToR</a:t>
            </a:r>
            <a:r>
              <a:rPr lang="en-US" dirty="0"/>
              <a:t>) by </a:t>
            </a:r>
            <a:r>
              <a:rPr lang="en-US" u="sng" dirty="0">
                <a:solidFill>
                  <a:srgbClr val="0070C0"/>
                </a:solidFill>
              </a:rPr>
              <a:t>(Gritta et al. 2017) </a:t>
            </a:r>
            <a:r>
              <a:rPr lang="en-US" dirty="0"/>
              <a:t>– also packaged with our code.</a:t>
            </a:r>
          </a:p>
          <a:p>
            <a:r>
              <a:rPr lang="en-US" dirty="0"/>
              <a:t>Wikipedia-based geoparsing of 5,000 articles</a:t>
            </a:r>
          </a:p>
          <a:p>
            <a:r>
              <a:rPr lang="en-US" dirty="0"/>
              <a:t>High Difficulty Test, 25,000+ locations in total</a:t>
            </a: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6B2FBBE-D48A-704E-ABBB-8E98759F8CA4}"/>
              </a:ext>
            </a:extLst>
          </p:cNvPr>
          <p:cNvSpPr txBox="1">
            <a:spLocks/>
          </p:cNvSpPr>
          <p:nvPr/>
        </p:nvSpPr>
        <p:spPr>
          <a:xfrm>
            <a:off x="5118264" y="4059990"/>
            <a:ext cx="6198919" cy="238265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1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Other corpora available </a:t>
            </a:r>
            <a:r>
              <a:rPr lang="en-US" u="sng" dirty="0">
                <a:solidFill>
                  <a:srgbClr val="0070C0"/>
                </a:solidFill>
              </a:rPr>
              <a:t>(De Lozier et al. 2010)</a:t>
            </a:r>
            <a:r>
              <a:rPr lang="en-US" dirty="0"/>
              <a:t>, </a:t>
            </a:r>
            <a:r>
              <a:rPr lang="en-US" u="sng" dirty="0">
                <a:solidFill>
                  <a:srgbClr val="0070C0"/>
                </a:solidFill>
              </a:rPr>
              <a:t>(</a:t>
            </a:r>
            <a:r>
              <a:rPr lang="en-US" u="sng" dirty="0" err="1">
                <a:solidFill>
                  <a:srgbClr val="0070C0"/>
                </a:solidFill>
              </a:rPr>
              <a:t>Wallgrun</a:t>
            </a:r>
            <a:r>
              <a:rPr lang="en-US" u="sng" dirty="0">
                <a:solidFill>
                  <a:srgbClr val="0070C0"/>
                </a:solidFill>
              </a:rPr>
              <a:t> et al. 2017)</a:t>
            </a:r>
            <a:r>
              <a:rPr lang="en-US" dirty="0"/>
              <a:t>, </a:t>
            </a:r>
            <a:r>
              <a:rPr lang="en-US" u="sng" dirty="0">
                <a:solidFill>
                  <a:srgbClr val="0070C0"/>
                </a:solidFill>
              </a:rPr>
              <a:t>(</a:t>
            </a:r>
            <a:r>
              <a:rPr lang="en-US" u="sng" dirty="0" err="1">
                <a:solidFill>
                  <a:srgbClr val="0070C0"/>
                </a:solidFill>
              </a:rPr>
              <a:t>Buscaldi</a:t>
            </a:r>
            <a:r>
              <a:rPr lang="en-US" u="sng" dirty="0">
                <a:solidFill>
                  <a:srgbClr val="0070C0"/>
                </a:solidFill>
              </a:rPr>
              <a:t> and Rosso 2008)</a:t>
            </a:r>
            <a:r>
              <a:rPr lang="en-US" dirty="0"/>
              <a:t>, </a:t>
            </a:r>
            <a:r>
              <a:rPr lang="en-US" u="sng" dirty="0">
                <a:solidFill>
                  <a:srgbClr val="0070C0"/>
                </a:solidFill>
              </a:rPr>
              <a:t>(De Oliveira et al. 2017)</a:t>
            </a:r>
            <a:r>
              <a:rPr lang="en-US" dirty="0"/>
              <a:t>, </a:t>
            </a:r>
            <a:r>
              <a:rPr lang="en-US" u="sng" dirty="0">
                <a:solidFill>
                  <a:srgbClr val="0070C0"/>
                </a:solidFill>
              </a:rPr>
              <a:t>(Mani et al. 2010)</a:t>
            </a:r>
            <a:r>
              <a:rPr lang="en-US" dirty="0"/>
              <a:t>, </a:t>
            </a:r>
            <a:r>
              <a:rPr lang="en-US" u="sng" dirty="0">
                <a:solidFill>
                  <a:srgbClr val="0070C0"/>
                </a:solidFill>
              </a:rPr>
              <a:t>(Eisenstein et al. 2010)</a:t>
            </a:r>
            <a:r>
              <a:rPr lang="en-US" dirty="0"/>
              <a:t> but issues with cost, scope, annotation, size, type of task, completeness, etc.</a:t>
            </a:r>
          </a:p>
          <a:p>
            <a:r>
              <a:rPr lang="en-US" dirty="0">
                <a:solidFill>
                  <a:schemeClr val="accent1"/>
                </a:solidFill>
              </a:rPr>
              <a:t>OR RESOURCES NOT PUBLISHED WITH PAPER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086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C2F70-F558-6548-9D9F-977B787DE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GeoVirus.xml</a:t>
            </a:r>
            <a:br>
              <a:rPr lang="en-US" dirty="0">
                <a:latin typeface="+mn-lt"/>
              </a:rPr>
            </a:br>
            <a:br>
              <a:rPr lang="en-US" dirty="0">
                <a:latin typeface="+mn-lt"/>
              </a:rPr>
            </a:br>
            <a:r>
              <a:rPr lang="en-US" dirty="0">
                <a:latin typeface="+mn-lt"/>
              </a:rPr>
              <a:t>New Dataset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05E82DF-CCDB-A144-8643-AC40637787A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736706" y="336884"/>
            <a:ext cx="2927278" cy="2193165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9EB04B-7F3E-EC40-A41D-A761195EEC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22860" y="2759242"/>
            <a:ext cx="7310644" cy="3898232"/>
          </a:xfrm>
        </p:spPr>
        <p:txBody>
          <a:bodyPr>
            <a:normAutofit/>
          </a:bodyPr>
          <a:lstStyle/>
          <a:p>
            <a:r>
              <a:rPr lang="en-US" sz="2600" dirty="0"/>
              <a:t>229 articles (August, September 2017)</a:t>
            </a:r>
          </a:p>
          <a:p>
            <a:r>
              <a:rPr lang="en-US" sz="2600" dirty="0"/>
              <a:t>NER/Geotagging and Geocoding</a:t>
            </a:r>
          </a:p>
          <a:p>
            <a:r>
              <a:rPr lang="en-US" sz="2600" dirty="0"/>
              <a:t>KEYWORDS: </a:t>
            </a:r>
            <a:r>
              <a:rPr lang="en-GB" sz="2600" dirty="0"/>
              <a:t>Ebola, Bird Flu, Swine Flu, AIDS, Mad Cow Disease, many more. (</a:t>
            </a:r>
            <a:r>
              <a:rPr lang="en-GB" sz="2600" dirty="0" err="1"/>
              <a:t>Medisys</a:t>
            </a:r>
            <a:r>
              <a:rPr lang="en-GB" sz="2600" dirty="0"/>
              <a:t> JRC)</a:t>
            </a:r>
          </a:p>
          <a:p>
            <a:r>
              <a:rPr lang="en-GB" sz="2600" dirty="0"/>
              <a:t>Locations: 2,167, Word Count: 63,205</a:t>
            </a:r>
          </a:p>
          <a:p>
            <a:r>
              <a:rPr lang="en-GB" sz="2600" b="1" dirty="0"/>
              <a:t>https://</a:t>
            </a:r>
            <a:r>
              <a:rPr lang="en-GB" sz="2600" b="1" dirty="0" err="1"/>
              <a:t>github.com</a:t>
            </a:r>
            <a:r>
              <a:rPr lang="en-GB" sz="2600" b="1" dirty="0"/>
              <a:t>/</a:t>
            </a:r>
            <a:r>
              <a:rPr lang="en-GB" sz="2600" b="1" dirty="0" err="1"/>
              <a:t>milangritta</a:t>
            </a:r>
            <a:endParaRPr lang="en-GB" sz="2600" b="1" dirty="0"/>
          </a:p>
          <a:p>
            <a:endParaRPr lang="en-GB" sz="2600" dirty="0"/>
          </a:p>
          <a:p>
            <a:endParaRPr lang="en-US" sz="2600" dirty="0"/>
          </a:p>
          <a:p>
            <a:endParaRPr lang="en-US" sz="2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C295B6-90E7-B148-B4B2-D18157043D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5257" y="547557"/>
            <a:ext cx="3605860" cy="1792112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FD0E5DA-6518-DA46-A9F8-854DE5CE691E}"/>
              </a:ext>
            </a:extLst>
          </p:cNvPr>
          <p:cNvGrpSpPr/>
          <p:nvPr/>
        </p:nvGrpSpPr>
        <p:grpSpPr>
          <a:xfrm>
            <a:off x="889000" y="5384796"/>
            <a:ext cx="3632200" cy="1134533"/>
            <a:chOff x="889000" y="5384796"/>
            <a:chExt cx="3632200" cy="1134533"/>
          </a:xfrm>
        </p:grpSpPr>
        <p:sp>
          <p:nvSpPr>
            <p:cNvPr id="9" name="Striped Right Arrow 8">
              <a:extLst>
                <a:ext uri="{FF2B5EF4-FFF2-40B4-BE49-F238E27FC236}">
                  <a16:creationId xmlns:a16="http://schemas.microsoft.com/office/drawing/2014/main" id="{A9A6CC10-36C7-BB4C-BFFD-C7761E5B2904}"/>
                </a:ext>
              </a:extLst>
            </p:cNvPr>
            <p:cNvSpPr/>
            <p:nvPr/>
          </p:nvSpPr>
          <p:spPr>
            <a:xfrm>
              <a:off x="889000" y="5384796"/>
              <a:ext cx="3632200" cy="1134533"/>
            </a:xfrm>
            <a:prstGeom prst="striped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B57361C-6C04-BB48-A0F3-EA72EC7CFD2E}"/>
                </a:ext>
              </a:extLst>
            </p:cNvPr>
            <p:cNvSpPr txBox="1"/>
            <p:nvPr/>
          </p:nvSpPr>
          <p:spPr>
            <a:xfrm>
              <a:off x="1303867" y="5689600"/>
              <a:ext cx="25230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</a:rPr>
                <a:t>DOWNLOAD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858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F69F43-F264-AC45-8E19-EC05ACC16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EVALUATION</a:t>
            </a:r>
            <a:br>
              <a:rPr lang="en-US" sz="3600" dirty="0">
                <a:latin typeface="+mn-lt"/>
              </a:rPr>
            </a:br>
            <a:br>
              <a:rPr lang="en-US" sz="3600" dirty="0">
                <a:latin typeface="+mn-lt"/>
              </a:rPr>
            </a:br>
            <a:r>
              <a:rPr lang="en-US" sz="3600" dirty="0">
                <a:latin typeface="+mn-lt"/>
              </a:rPr>
              <a:t>Table 1 &amp;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4DCFE-0A69-5F4B-B91C-F320B0B85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5137" y="193588"/>
            <a:ext cx="6265088" cy="685800"/>
          </a:xfrm>
        </p:spPr>
        <p:txBody>
          <a:bodyPr/>
          <a:lstStyle/>
          <a:p>
            <a:pPr algn="ctr"/>
            <a:r>
              <a:rPr lang="en-US" dirty="0"/>
              <a:t>OVERALL PERFORMANCE COMPARISON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AA84CD9-96DC-6E4D-951D-A3ECB48F904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34014" y="828904"/>
            <a:ext cx="7104427" cy="250696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4E9A3C-AB78-2E4C-85E8-68E36E51E8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18653" y="3462691"/>
            <a:ext cx="6264414" cy="685800"/>
          </a:xfrm>
        </p:spPr>
        <p:txBody>
          <a:bodyPr/>
          <a:lstStyle/>
          <a:p>
            <a:pPr algn="ctr"/>
            <a:r>
              <a:rPr lang="en-US" dirty="0"/>
              <a:t>MODEL BREAKDOWN AND ABLATION 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EE86278D-D5E8-D742-929A-E96881565C8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34014" y="4134138"/>
            <a:ext cx="7104427" cy="2520666"/>
          </a:xfr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EEBB31D2-DC8D-684E-A159-9E9460184643}"/>
              </a:ext>
            </a:extLst>
          </p:cNvPr>
          <p:cNvGrpSpPr/>
          <p:nvPr/>
        </p:nvGrpSpPr>
        <p:grpSpPr>
          <a:xfrm>
            <a:off x="115568" y="1676689"/>
            <a:ext cx="4396354" cy="3834948"/>
            <a:chOff x="115568" y="1676689"/>
            <a:chExt cx="4396354" cy="3834948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7A8D8C7-8DBA-334F-993F-6C3F340ED2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5568" y="1676689"/>
              <a:ext cx="4396354" cy="383494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5CBD2AB-AAF6-C946-BC50-DA58289D45A5}"/>
                </a:ext>
              </a:extLst>
            </p:cNvPr>
            <p:cNvSpPr txBox="1"/>
            <p:nvPr/>
          </p:nvSpPr>
          <p:spPr>
            <a:xfrm>
              <a:off x="2518079" y="4054756"/>
              <a:ext cx="176056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Area Under the Curve</a:t>
              </a:r>
            </a:p>
          </p:txBody>
        </p:sp>
      </p:grpSp>
      <p:pic>
        <p:nvPicPr>
          <p:cNvPr id="13" name="Content Placeholder 7">
            <a:extLst>
              <a:ext uri="{FF2B5EF4-FFF2-40B4-BE49-F238E27FC236}">
                <a16:creationId xmlns:a16="http://schemas.microsoft.com/office/drawing/2014/main" id="{B5D58238-2029-8048-9C0F-CAD862E517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33" y="1363455"/>
            <a:ext cx="11897944" cy="4198471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pic>
        <p:nvPicPr>
          <p:cNvPr id="14" name="Content Placeholder 9">
            <a:extLst>
              <a:ext uri="{FF2B5EF4-FFF2-40B4-BE49-F238E27FC236}">
                <a16:creationId xmlns:a16="http://schemas.microsoft.com/office/drawing/2014/main" id="{AC303D30-14A5-2942-87EB-3A6A13801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68" y="1372097"/>
            <a:ext cx="11884195" cy="4216538"/>
          </a:xfrm>
          <a:prstGeom prst="rect">
            <a:avLst/>
          </a:prstGeom>
          <a:ln w="76200">
            <a:solidFill>
              <a:srgbClr val="FF0000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1AE8CD1-1AFA-404C-9E3F-8DCC4925B72B}"/>
              </a:ext>
            </a:extLst>
          </p:cNvPr>
          <p:cNvSpPr/>
          <p:nvPr/>
        </p:nvSpPr>
        <p:spPr>
          <a:xfrm>
            <a:off x="215692" y="2363915"/>
            <a:ext cx="11704667" cy="1204785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96F39F-A3F5-1A4F-84DF-D3DF38CE4453}"/>
              </a:ext>
            </a:extLst>
          </p:cNvPr>
          <p:cNvSpPr/>
          <p:nvPr/>
        </p:nvSpPr>
        <p:spPr>
          <a:xfrm>
            <a:off x="211997" y="3441170"/>
            <a:ext cx="11704667" cy="886518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4033E1-F668-3A42-B563-2E821413A008}"/>
              </a:ext>
            </a:extLst>
          </p:cNvPr>
          <p:cNvSpPr/>
          <p:nvPr/>
        </p:nvSpPr>
        <p:spPr>
          <a:xfrm>
            <a:off x="9775065" y="841783"/>
            <a:ext cx="1640918" cy="416371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05053FD-91A8-764A-B939-E0574509E07C}"/>
              </a:ext>
            </a:extLst>
          </p:cNvPr>
          <p:cNvSpPr/>
          <p:nvPr/>
        </p:nvSpPr>
        <p:spPr>
          <a:xfrm>
            <a:off x="7866833" y="839635"/>
            <a:ext cx="1640918" cy="416371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E10BF30-288C-CD47-B93F-AB4A7D43C769}"/>
              </a:ext>
            </a:extLst>
          </p:cNvPr>
          <p:cNvSpPr/>
          <p:nvPr/>
        </p:nvSpPr>
        <p:spPr>
          <a:xfrm>
            <a:off x="5855582" y="863245"/>
            <a:ext cx="1640918" cy="416371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50DDC61-26BE-4149-BBBA-96ACB821BDB8}"/>
              </a:ext>
            </a:extLst>
          </p:cNvPr>
          <p:cNvSpPr/>
          <p:nvPr/>
        </p:nvSpPr>
        <p:spPr>
          <a:xfrm>
            <a:off x="205331" y="4306852"/>
            <a:ext cx="11704667" cy="1204785"/>
          </a:xfrm>
          <a:prstGeom prst="rect">
            <a:avLst/>
          </a:prstGeom>
          <a:noFill/>
          <a:ln w="762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40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15" grpId="0" animBg="1"/>
      <p:bldP spid="15" grpId="1" animBg="1"/>
      <p:bldP spid="7" grpId="0" animBg="1"/>
      <p:bldP spid="7" grpId="1" animBg="1"/>
      <p:bldP spid="16" grpId="0" animBg="1"/>
      <p:bldP spid="16" grpId="1" animBg="1"/>
      <p:bldP spid="17" grpId="0" animBg="1"/>
      <p:bldP spid="17" grpId="1" animBg="1"/>
      <p:bldP spid="18" grpId="0" animBg="1"/>
    </p:bldLst>
  </p:timing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{D7793F9F-77D1-394A-A265-45F6800928CC}tf16401369</Template>
  <TotalTime>8750</TotalTime>
  <Words>695</Words>
  <Application>Microsoft Macintosh PowerPoint</Application>
  <PresentationFormat>Widescreen</PresentationFormat>
  <Paragraphs>154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Rockwell</vt:lpstr>
      <vt:lpstr>Wingdings</vt:lpstr>
      <vt:lpstr>Atlas</vt:lpstr>
      <vt:lpstr>Which Melbourne? Augmenting Geocoding with Maps</vt:lpstr>
      <vt:lpstr>PowerPoint Presentation</vt:lpstr>
      <vt:lpstr>PowerPoint Presentation</vt:lpstr>
      <vt:lpstr>Background  Geoparsing Systems</vt:lpstr>
      <vt:lpstr>The Map Vector</vt:lpstr>
      <vt:lpstr>PowerPoint Presentation</vt:lpstr>
      <vt:lpstr>Evaluation  Datasets</vt:lpstr>
      <vt:lpstr>GeoVirus.xml  New Dataset</vt:lpstr>
      <vt:lpstr>EVALUATION  Table 1 &amp; 2</vt:lpstr>
      <vt:lpstr>Summary of Contributions</vt:lpstr>
      <vt:lpstr>Money enables much Scientific Research.  Thank You!</vt:lpstr>
      <vt:lpstr>THANK YOU and  CHECK OUT THE PAPER. https://github.com/milangritta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Milan Gritta</dc:creator>
  <cp:lastModifiedBy>Milan Gritta</cp:lastModifiedBy>
  <cp:revision>79</cp:revision>
  <dcterms:created xsi:type="dcterms:W3CDTF">2018-04-30T07:42:20Z</dcterms:created>
  <dcterms:modified xsi:type="dcterms:W3CDTF">2018-07-15T11:07:24Z</dcterms:modified>
</cp:coreProperties>
</file>

<file path=docProps/thumbnail.jpeg>
</file>